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257" r:id="rId2"/>
    <p:sldId id="337" r:id="rId3"/>
    <p:sldId id="269" r:id="rId4"/>
    <p:sldId id="370" r:id="rId5"/>
    <p:sldId id="371" r:id="rId6"/>
    <p:sldId id="339" r:id="rId7"/>
    <p:sldId id="340" r:id="rId8"/>
    <p:sldId id="341" r:id="rId9"/>
    <p:sldId id="359" r:id="rId10"/>
    <p:sldId id="313" r:id="rId11"/>
    <p:sldId id="324" r:id="rId12"/>
    <p:sldId id="325" r:id="rId13"/>
    <p:sldId id="360" r:id="rId14"/>
    <p:sldId id="302" r:id="rId15"/>
    <p:sldId id="303" r:id="rId16"/>
    <p:sldId id="304" r:id="rId17"/>
    <p:sldId id="314" r:id="rId18"/>
    <p:sldId id="368" r:id="rId19"/>
    <p:sldId id="258" r:id="rId20"/>
    <p:sldId id="295" r:id="rId21"/>
    <p:sldId id="297" r:id="rId22"/>
    <p:sldId id="264" r:id="rId23"/>
    <p:sldId id="372" r:id="rId24"/>
    <p:sldId id="299" r:id="rId25"/>
    <p:sldId id="300" r:id="rId26"/>
    <p:sldId id="338" r:id="rId27"/>
    <p:sldId id="330" r:id="rId28"/>
    <p:sldId id="343" r:id="rId29"/>
    <p:sldId id="345" r:id="rId30"/>
    <p:sldId id="357" r:id="rId31"/>
    <p:sldId id="358" r:id="rId32"/>
    <p:sldId id="342" r:id="rId33"/>
    <p:sldId id="294" r:id="rId34"/>
    <p:sldId id="351" r:id="rId35"/>
    <p:sldId id="259" r:id="rId36"/>
    <p:sldId id="265" r:id="rId37"/>
    <p:sldId id="287" r:id="rId38"/>
    <p:sldId id="288" r:id="rId39"/>
    <p:sldId id="293" r:id="rId40"/>
    <p:sldId id="289" r:id="rId41"/>
    <p:sldId id="365" r:id="rId42"/>
    <p:sldId id="290" r:id="rId43"/>
    <p:sldId id="270" r:id="rId44"/>
    <p:sldId id="369" r:id="rId45"/>
    <p:sldId id="271" r:id="rId46"/>
    <p:sldId id="298" r:id="rId47"/>
    <p:sldId id="362" r:id="rId48"/>
    <p:sldId id="268" r:id="rId49"/>
    <p:sldId id="327" r:id="rId50"/>
    <p:sldId id="363" r:id="rId51"/>
    <p:sldId id="346" r:id="rId52"/>
    <p:sldId id="373" r:id="rId53"/>
    <p:sldId id="350" r:id="rId54"/>
    <p:sldId id="349" r:id="rId55"/>
    <p:sldId id="364" r:id="rId56"/>
    <p:sldId id="262" r:id="rId57"/>
    <p:sldId id="291" r:id="rId58"/>
    <p:sldId id="344" r:id="rId59"/>
    <p:sldId id="374" r:id="rId60"/>
    <p:sldId id="347" r:id="rId61"/>
    <p:sldId id="296" r:id="rId62"/>
    <p:sldId id="367" r:id="rId63"/>
    <p:sldId id="336" r:id="rId64"/>
    <p:sldId id="292" r:id="rId65"/>
    <p:sldId id="266" r:id="rId66"/>
    <p:sldId id="301" r:id="rId67"/>
    <p:sldId id="305" r:id="rId68"/>
    <p:sldId id="306" r:id="rId69"/>
    <p:sldId id="332" r:id="rId70"/>
    <p:sldId id="331" r:id="rId71"/>
    <p:sldId id="308" r:id="rId72"/>
    <p:sldId id="309" r:id="rId73"/>
    <p:sldId id="348" r:id="rId74"/>
    <p:sldId id="354" r:id="rId75"/>
    <p:sldId id="333" r:id="rId76"/>
    <p:sldId id="355" r:id="rId77"/>
    <p:sldId id="310" r:id="rId78"/>
    <p:sldId id="311" r:id="rId79"/>
    <p:sldId id="356" r:id="rId80"/>
    <p:sldId id="312" r:id="rId81"/>
    <p:sldId id="318" r:id="rId82"/>
    <p:sldId id="353" r:id="rId83"/>
    <p:sldId id="315" r:id="rId84"/>
    <p:sldId id="319" r:id="rId85"/>
    <p:sldId id="320" r:id="rId86"/>
    <p:sldId id="321" r:id="rId87"/>
    <p:sldId id="322" r:id="rId88"/>
    <p:sldId id="323" r:id="rId89"/>
    <p:sldId id="316" r:id="rId90"/>
    <p:sldId id="326" r:id="rId91"/>
    <p:sldId id="317" r:id="rId92"/>
    <p:sldId id="361" r:id="rId93"/>
    <p:sldId id="335" r:id="rId94"/>
    <p:sldId id="334" r:id="rId95"/>
    <p:sldId id="352" r:id="rId96"/>
    <p:sldId id="329" r:id="rId97"/>
    <p:sldId id="267"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76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E78AF1-7A3E-43AD-9144-AAE9FE55E98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53AEA75-F014-402B-82E1-F427848A87AB}">
      <dgm:prSet/>
      <dgm:spPr/>
      <dgm:t>
        <a:bodyPr/>
        <a:lstStyle/>
        <a:p>
          <a:r>
            <a:rPr lang="en-US"/>
            <a:t>The top three causes of doctor burnout reported in the MedScape study were:                  </a:t>
          </a:r>
        </a:p>
      </dgm:t>
    </dgm:pt>
    <dgm:pt modelId="{385010B8-3720-4166-ACF5-12FEBC54E30A}" type="parTrans" cxnId="{3FCC82A9-7754-4EBB-9772-587C6469A39E}">
      <dgm:prSet/>
      <dgm:spPr/>
      <dgm:t>
        <a:bodyPr/>
        <a:lstStyle/>
        <a:p>
          <a:endParaRPr lang="en-US"/>
        </a:p>
      </dgm:t>
    </dgm:pt>
    <dgm:pt modelId="{001982BD-B42D-4822-8142-A591340F7835}" type="sibTrans" cxnId="{3FCC82A9-7754-4EBB-9772-587C6469A39E}">
      <dgm:prSet/>
      <dgm:spPr/>
      <dgm:t>
        <a:bodyPr/>
        <a:lstStyle/>
        <a:p>
          <a:endParaRPr lang="en-US"/>
        </a:p>
      </dgm:t>
    </dgm:pt>
    <dgm:pt modelId="{C25D9EB6-A8B6-4C75-B451-4C610BBB30A2}">
      <dgm:prSet/>
      <dgm:spPr/>
      <dgm:t>
        <a:bodyPr/>
        <a:lstStyle/>
        <a:p>
          <a:r>
            <a:rPr lang="en-US"/>
            <a:t>Too many bureaucratic tasks</a:t>
          </a:r>
        </a:p>
      </dgm:t>
    </dgm:pt>
    <dgm:pt modelId="{5DDD5658-5EAB-4005-998A-8BFF0B90B958}" type="parTrans" cxnId="{9488F0FF-3281-466F-B77C-C0EFC141C336}">
      <dgm:prSet/>
      <dgm:spPr/>
      <dgm:t>
        <a:bodyPr/>
        <a:lstStyle/>
        <a:p>
          <a:endParaRPr lang="en-US"/>
        </a:p>
      </dgm:t>
    </dgm:pt>
    <dgm:pt modelId="{7F319574-0317-4605-8BA3-C75BB2FF42BA}" type="sibTrans" cxnId="{9488F0FF-3281-466F-B77C-C0EFC141C336}">
      <dgm:prSet/>
      <dgm:spPr/>
      <dgm:t>
        <a:bodyPr/>
        <a:lstStyle/>
        <a:p>
          <a:endParaRPr lang="en-US"/>
        </a:p>
      </dgm:t>
    </dgm:pt>
    <dgm:pt modelId="{85E0786C-5189-4519-9E95-D6EEAEDCB1EE}">
      <dgm:prSet/>
      <dgm:spPr/>
      <dgm:t>
        <a:bodyPr/>
        <a:lstStyle/>
        <a:p>
          <a:r>
            <a:rPr lang="en-US"/>
            <a:t>Spending too many hours at work</a:t>
          </a:r>
        </a:p>
      </dgm:t>
    </dgm:pt>
    <dgm:pt modelId="{FABE35FB-8BF7-4241-BD4C-AAE06A37394A}" type="parTrans" cxnId="{05AB14C8-3DD3-4E40-AB9F-7559F1E3CBDA}">
      <dgm:prSet/>
      <dgm:spPr/>
      <dgm:t>
        <a:bodyPr/>
        <a:lstStyle/>
        <a:p>
          <a:endParaRPr lang="en-US"/>
        </a:p>
      </dgm:t>
    </dgm:pt>
    <dgm:pt modelId="{34287845-3C73-42B4-8571-C3FCFD175CBC}" type="sibTrans" cxnId="{05AB14C8-3DD3-4E40-AB9F-7559F1E3CBDA}">
      <dgm:prSet/>
      <dgm:spPr/>
      <dgm:t>
        <a:bodyPr/>
        <a:lstStyle/>
        <a:p>
          <a:endParaRPr lang="en-US"/>
        </a:p>
      </dgm:t>
    </dgm:pt>
    <dgm:pt modelId="{F35D299D-AE77-4518-A1DD-3873AAD96174}">
      <dgm:prSet/>
      <dgm:spPr/>
      <dgm:t>
        <a:bodyPr/>
        <a:lstStyle/>
        <a:p>
          <a:r>
            <a:rPr lang="en-US"/>
            <a:t>Income not high enough</a:t>
          </a:r>
        </a:p>
      </dgm:t>
    </dgm:pt>
    <dgm:pt modelId="{9B4DC3AD-4FFA-459B-B714-1390D5D5CA47}" type="parTrans" cxnId="{62E40531-BAAD-4D2F-8716-71F552D69DAE}">
      <dgm:prSet/>
      <dgm:spPr/>
      <dgm:t>
        <a:bodyPr/>
        <a:lstStyle/>
        <a:p>
          <a:endParaRPr lang="en-US"/>
        </a:p>
      </dgm:t>
    </dgm:pt>
    <dgm:pt modelId="{9CFB2BC8-647D-4929-BEA5-8DF7758754A3}" type="sibTrans" cxnId="{62E40531-BAAD-4D2F-8716-71F552D69DAE}">
      <dgm:prSet/>
      <dgm:spPr/>
      <dgm:t>
        <a:bodyPr/>
        <a:lstStyle/>
        <a:p>
          <a:endParaRPr lang="en-US"/>
        </a:p>
      </dgm:t>
    </dgm:pt>
    <dgm:pt modelId="{88D208C9-C2D0-48E0-8E98-D764D075E75F}" type="pres">
      <dgm:prSet presAssocID="{FBE78AF1-7A3E-43AD-9144-AAE9FE55E989}" presName="vert0" presStyleCnt="0">
        <dgm:presLayoutVars>
          <dgm:dir/>
          <dgm:animOne val="branch"/>
          <dgm:animLvl val="lvl"/>
        </dgm:presLayoutVars>
      </dgm:prSet>
      <dgm:spPr/>
    </dgm:pt>
    <dgm:pt modelId="{5F897A2A-8D8F-481D-B560-8607B332A5A5}" type="pres">
      <dgm:prSet presAssocID="{553AEA75-F014-402B-82E1-F427848A87AB}" presName="thickLine" presStyleLbl="alignNode1" presStyleIdx="0" presStyleCnt="1"/>
      <dgm:spPr/>
    </dgm:pt>
    <dgm:pt modelId="{AAFBF947-CFF7-407A-82B8-991265170B53}" type="pres">
      <dgm:prSet presAssocID="{553AEA75-F014-402B-82E1-F427848A87AB}" presName="horz1" presStyleCnt="0"/>
      <dgm:spPr/>
    </dgm:pt>
    <dgm:pt modelId="{8BDDB3AA-FEE4-473E-9F9A-36480405406E}" type="pres">
      <dgm:prSet presAssocID="{553AEA75-F014-402B-82E1-F427848A87AB}" presName="tx1" presStyleLbl="revTx" presStyleIdx="0" presStyleCnt="4"/>
      <dgm:spPr/>
    </dgm:pt>
    <dgm:pt modelId="{29B14B61-0F66-413E-9398-3269DCAD3ECA}" type="pres">
      <dgm:prSet presAssocID="{553AEA75-F014-402B-82E1-F427848A87AB}" presName="vert1" presStyleCnt="0"/>
      <dgm:spPr/>
    </dgm:pt>
    <dgm:pt modelId="{AB7B4A3D-9F5B-4559-8FAF-5F0EA40D92DE}" type="pres">
      <dgm:prSet presAssocID="{C25D9EB6-A8B6-4C75-B451-4C610BBB30A2}" presName="vertSpace2a" presStyleCnt="0"/>
      <dgm:spPr/>
    </dgm:pt>
    <dgm:pt modelId="{3E5E7E4A-B973-4393-BB84-6FE8B1F949EA}" type="pres">
      <dgm:prSet presAssocID="{C25D9EB6-A8B6-4C75-B451-4C610BBB30A2}" presName="horz2" presStyleCnt="0"/>
      <dgm:spPr/>
    </dgm:pt>
    <dgm:pt modelId="{F2B57841-6818-49E4-9D1B-2AE29EC2A622}" type="pres">
      <dgm:prSet presAssocID="{C25D9EB6-A8B6-4C75-B451-4C610BBB30A2}" presName="horzSpace2" presStyleCnt="0"/>
      <dgm:spPr/>
    </dgm:pt>
    <dgm:pt modelId="{0119490B-ABEA-4751-AB58-26541B3BFD55}" type="pres">
      <dgm:prSet presAssocID="{C25D9EB6-A8B6-4C75-B451-4C610BBB30A2}" presName="tx2" presStyleLbl="revTx" presStyleIdx="1" presStyleCnt="4"/>
      <dgm:spPr/>
    </dgm:pt>
    <dgm:pt modelId="{D16CF3D5-461F-4ECD-9AC4-B4F4C76C8EF8}" type="pres">
      <dgm:prSet presAssocID="{C25D9EB6-A8B6-4C75-B451-4C610BBB30A2}" presName="vert2" presStyleCnt="0"/>
      <dgm:spPr/>
    </dgm:pt>
    <dgm:pt modelId="{7C530847-52A3-4196-A0C9-BA2F3A39AA27}" type="pres">
      <dgm:prSet presAssocID="{C25D9EB6-A8B6-4C75-B451-4C610BBB30A2}" presName="thinLine2b" presStyleLbl="callout" presStyleIdx="0" presStyleCnt="3"/>
      <dgm:spPr/>
    </dgm:pt>
    <dgm:pt modelId="{DF6B8FBF-C7E8-4D0E-8C13-95C1FD144FC9}" type="pres">
      <dgm:prSet presAssocID="{C25D9EB6-A8B6-4C75-B451-4C610BBB30A2}" presName="vertSpace2b" presStyleCnt="0"/>
      <dgm:spPr/>
    </dgm:pt>
    <dgm:pt modelId="{2D95B396-EE5F-4AA5-9F6C-164774D91039}" type="pres">
      <dgm:prSet presAssocID="{85E0786C-5189-4519-9E95-D6EEAEDCB1EE}" presName="horz2" presStyleCnt="0"/>
      <dgm:spPr/>
    </dgm:pt>
    <dgm:pt modelId="{AEC305BB-2F21-467F-905A-CD7009F5DB82}" type="pres">
      <dgm:prSet presAssocID="{85E0786C-5189-4519-9E95-D6EEAEDCB1EE}" presName="horzSpace2" presStyleCnt="0"/>
      <dgm:spPr/>
    </dgm:pt>
    <dgm:pt modelId="{3765F5BC-0BE2-45B7-930B-EEE29E70AD41}" type="pres">
      <dgm:prSet presAssocID="{85E0786C-5189-4519-9E95-D6EEAEDCB1EE}" presName="tx2" presStyleLbl="revTx" presStyleIdx="2" presStyleCnt="4"/>
      <dgm:spPr/>
    </dgm:pt>
    <dgm:pt modelId="{CE102308-8919-47A6-9CD9-04DD2685F2AE}" type="pres">
      <dgm:prSet presAssocID="{85E0786C-5189-4519-9E95-D6EEAEDCB1EE}" presName="vert2" presStyleCnt="0"/>
      <dgm:spPr/>
    </dgm:pt>
    <dgm:pt modelId="{AD1974C3-4249-4EC4-847B-53E23E13783B}" type="pres">
      <dgm:prSet presAssocID="{85E0786C-5189-4519-9E95-D6EEAEDCB1EE}" presName="thinLine2b" presStyleLbl="callout" presStyleIdx="1" presStyleCnt="3"/>
      <dgm:spPr/>
    </dgm:pt>
    <dgm:pt modelId="{4C63B996-6F91-415C-A976-CAB19C4693F7}" type="pres">
      <dgm:prSet presAssocID="{85E0786C-5189-4519-9E95-D6EEAEDCB1EE}" presName="vertSpace2b" presStyleCnt="0"/>
      <dgm:spPr/>
    </dgm:pt>
    <dgm:pt modelId="{5B1CD555-4294-4CC0-862A-D392DA5DAD03}" type="pres">
      <dgm:prSet presAssocID="{F35D299D-AE77-4518-A1DD-3873AAD96174}" presName="horz2" presStyleCnt="0"/>
      <dgm:spPr/>
    </dgm:pt>
    <dgm:pt modelId="{9C0E8B10-D518-4410-B4B7-48C635D20B6C}" type="pres">
      <dgm:prSet presAssocID="{F35D299D-AE77-4518-A1DD-3873AAD96174}" presName="horzSpace2" presStyleCnt="0"/>
      <dgm:spPr/>
    </dgm:pt>
    <dgm:pt modelId="{3D3B8E28-4A5C-456A-A557-ED301CCD8EF2}" type="pres">
      <dgm:prSet presAssocID="{F35D299D-AE77-4518-A1DD-3873AAD96174}" presName="tx2" presStyleLbl="revTx" presStyleIdx="3" presStyleCnt="4"/>
      <dgm:spPr/>
    </dgm:pt>
    <dgm:pt modelId="{7CDB5308-83C3-4699-A802-8C2B1C79E90B}" type="pres">
      <dgm:prSet presAssocID="{F35D299D-AE77-4518-A1DD-3873AAD96174}" presName="vert2" presStyleCnt="0"/>
      <dgm:spPr/>
    </dgm:pt>
    <dgm:pt modelId="{994FA7D5-FB35-4FD8-AE17-82D29EE914E1}" type="pres">
      <dgm:prSet presAssocID="{F35D299D-AE77-4518-A1DD-3873AAD96174}" presName="thinLine2b" presStyleLbl="callout" presStyleIdx="2" presStyleCnt="3"/>
      <dgm:spPr/>
    </dgm:pt>
    <dgm:pt modelId="{F9BB8B92-B8CF-44A6-9328-E2E656637436}" type="pres">
      <dgm:prSet presAssocID="{F35D299D-AE77-4518-A1DD-3873AAD96174}" presName="vertSpace2b" presStyleCnt="0"/>
      <dgm:spPr/>
    </dgm:pt>
  </dgm:ptLst>
  <dgm:cxnLst>
    <dgm:cxn modelId="{02B60018-5BA1-452E-94DB-4748BB4D0730}" type="presOf" srcId="{C25D9EB6-A8B6-4C75-B451-4C610BBB30A2}" destId="{0119490B-ABEA-4751-AB58-26541B3BFD55}" srcOrd="0" destOrd="0" presId="urn:microsoft.com/office/officeart/2008/layout/LinedList"/>
    <dgm:cxn modelId="{62E40531-BAAD-4D2F-8716-71F552D69DAE}" srcId="{553AEA75-F014-402B-82E1-F427848A87AB}" destId="{F35D299D-AE77-4518-A1DD-3873AAD96174}" srcOrd="2" destOrd="0" parTransId="{9B4DC3AD-4FFA-459B-B714-1390D5D5CA47}" sibTransId="{9CFB2BC8-647D-4929-BEA5-8DF7758754A3}"/>
    <dgm:cxn modelId="{E08F4C48-92EC-426D-97CA-73E286F3D476}" type="presOf" srcId="{553AEA75-F014-402B-82E1-F427848A87AB}" destId="{8BDDB3AA-FEE4-473E-9F9A-36480405406E}" srcOrd="0" destOrd="0" presId="urn:microsoft.com/office/officeart/2008/layout/LinedList"/>
    <dgm:cxn modelId="{3A219A7B-CB62-4080-935B-44227E1C6FF9}" type="presOf" srcId="{FBE78AF1-7A3E-43AD-9144-AAE9FE55E989}" destId="{88D208C9-C2D0-48E0-8E98-D764D075E75F}" srcOrd="0" destOrd="0" presId="urn:microsoft.com/office/officeart/2008/layout/LinedList"/>
    <dgm:cxn modelId="{3FCC82A9-7754-4EBB-9772-587C6469A39E}" srcId="{FBE78AF1-7A3E-43AD-9144-AAE9FE55E989}" destId="{553AEA75-F014-402B-82E1-F427848A87AB}" srcOrd="0" destOrd="0" parTransId="{385010B8-3720-4166-ACF5-12FEBC54E30A}" sibTransId="{001982BD-B42D-4822-8142-A591340F7835}"/>
    <dgm:cxn modelId="{05AB14C8-3DD3-4E40-AB9F-7559F1E3CBDA}" srcId="{553AEA75-F014-402B-82E1-F427848A87AB}" destId="{85E0786C-5189-4519-9E95-D6EEAEDCB1EE}" srcOrd="1" destOrd="0" parTransId="{FABE35FB-8BF7-4241-BD4C-AAE06A37394A}" sibTransId="{34287845-3C73-42B4-8571-C3FCFD175CBC}"/>
    <dgm:cxn modelId="{1B4A53E6-0332-4644-A107-A4C161E464A1}" type="presOf" srcId="{F35D299D-AE77-4518-A1DD-3873AAD96174}" destId="{3D3B8E28-4A5C-456A-A557-ED301CCD8EF2}" srcOrd="0" destOrd="0" presId="urn:microsoft.com/office/officeart/2008/layout/LinedList"/>
    <dgm:cxn modelId="{0628E1FE-435A-442F-8FD3-D9DB4AD15D70}" type="presOf" srcId="{85E0786C-5189-4519-9E95-D6EEAEDCB1EE}" destId="{3765F5BC-0BE2-45B7-930B-EEE29E70AD41}" srcOrd="0" destOrd="0" presId="urn:microsoft.com/office/officeart/2008/layout/LinedList"/>
    <dgm:cxn modelId="{9488F0FF-3281-466F-B77C-C0EFC141C336}" srcId="{553AEA75-F014-402B-82E1-F427848A87AB}" destId="{C25D9EB6-A8B6-4C75-B451-4C610BBB30A2}" srcOrd="0" destOrd="0" parTransId="{5DDD5658-5EAB-4005-998A-8BFF0B90B958}" sibTransId="{7F319574-0317-4605-8BA3-C75BB2FF42BA}"/>
    <dgm:cxn modelId="{9A783A96-CDBA-431C-92EF-7BE0A03F022A}" type="presParOf" srcId="{88D208C9-C2D0-48E0-8E98-D764D075E75F}" destId="{5F897A2A-8D8F-481D-B560-8607B332A5A5}" srcOrd="0" destOrd="0" presId="urn:microsoft.com/office/officeart/2008/layout/LinedList"/>
    <dgm:cxn modelId="{A8CEE193-D2E4-4AD4-B917-6C4EF205B570}" type="presParOf" srcId="{88D208C9-C2D0-48E0-8E98-D764D075E75F}" destId="{AAFBF947-CFF7-407A-82B8-991265170B53}" srcOrd="1" destOrd="0" presId="urn:microsoft.com/office/officeart/2008/layout/LinedList"/>
    <dgm:cxn modelId="{B7F8E744-AC3D-4E17-AE74-60E1FEF37EBF}" type="presParOf" srcId="{AAFBF947-CFF7-407A-82B8-991265170B53}" destId="{8BDDB3AA-FEE4-473E-9F9A-36480405406E}" srcOrd="0" destOrd="0" presId="urn:microsoft.com/office/officeart/2008/layout/LinedList"/>
    <dgm:cxn modelId="{AF1FF0BE-52B5-4944-AED2-FD7FD5F7DC0C}" type="presParOf" srcId="{AAFBF947-CFF7-407A-82B8-991265170B53}" destId="{29B14B61-0F66-413E-9398-3269DCAD3ECA}" srcOrd="1" destOrd="0" presId="urn:microsoft.com/office/officeart/2008/layout/LinedList"/>
    <dgm:cxn modelId="{88EF0FF3-4514-4122-917C-D0FFA8568B3C}" type="presParOf" srcId="{29B14B61-0F66-413E-9398-3269DCAD3ECA}" destId="{AB7B4A3D-9F5B-4559-8FAF-5F0EA40D92DE}" srcOrd="0" destOrd="0" presId="urn:microsoft.com/office/officeart/2008/layout/LinedList"/>
    <dgm:cxn modelId="{D46433CB-FD2A-4E42-B0B7-1BCD4A195114}" type="presParOf" srcId="{29B14B61-0F66-413E-9398-3269DCAD3ECA}" destId="{3E5E7E4A-B973-4393-BB84-6FE8B1F949EA}" srcOrd="1" destOrd="0" presId="urn:microsoft.com/office/officeart/2008/layout/LinedList"/>
    <dgm:cxn modelId="{BDE07454-236F-42EC-BDB0-85986B427EB4}" type="presParOf" srcId="{3E5E7E4A-B973-4393-BB84-6FE8B1F949EA}" destId="{F2B57841-6818-49E4-9D1B-2AE29EC2A622}" srcOrd="0" destOrd="0" presId="urn:microsoft.com/office/officeart/2008/layout/LinedList"/>
    <dgm:cxn modelId="{26AC0CA9-AEF3-4E67-B31C-434009760D88}" type="presParOf" srcId="{3E5E7E4A-B973-4393-BB84-6FE8B1F949EA}" destId="{0119490B-ABEA-4751-AB58-26541B3BFD55}" srcOrd="1" destOrd="0" presId="urn:microsoft.com/office/officeart/2008/layout/LinedList"/>
    <dgm:cxn modelId="{513677AA-E8CA-436A-A976-FB4E45D4C14A}" type="presParOf" srcId="{3E5E7E4A-B973-4393-BB84-6FE8B1F949EA}" destId="{D16CF3D5-461F-4ECD-9AC4-B4F4C76C8EF8}" srcOrd="2" destOrd="0" presId="urn:microsoft.com/office/officeart/2008/layout/LinedList"/>
    <dgm:cxn modelId="{257CE91F-B944-4F96-821A-F4B0CF574E5E}" type="presParOf" srcId="{29B14B61-0F66-413E-9398-3269DCAD3ECA}" destId="{7C530847-52A3-4196-A0C9-BA2F3A39AA27}" srcOrd="2" destOrd="0" presId="urn:microsoft.com/office/officeart/2008/layout/LinedList"/>
    <dgm:cxn modelId="{38B43884-9169-49E5-B30E-4BF519357EAC}" type="presParOf" srcId="{29B14B61-0F66-413E-9398-3269DCAD3ECA}" destId="{DF6B8FBF-C7E8-4D0E-8C13-95C1FD144FC9}" srcOrd="3" destOrd="0" presId="urn:microsoft.com/office/officeart/2008/layout/LinedList"/>
    <dgm:cxn modelId="{514501C4-3394-4EA1-949F-87A2038425A8}" type="presParOf" srcId="{29B14B61-0F66-413E-9398-3269DCAD3ECA}" destId="{2D95B396-EE5F-4AA5-9F6C-164774D91039}" srcOrd="4" destOrd="0" presId="urn:microsoft.com/office/officeart/2008/layout/LinedList"/>
    <dgm:cxn modelId="{132905AF-248B-49D5-98FF-F94D0D2632DF}" type="presParOf" srcId="{2D95B396-EE5F-4AA5-9F6C-164774D91039}" destId="{AEC305BB-2F21-467F-905A-CD7009F5DB82}" srcOrd="0" destOrd="0" presId="urn:microsoft.com/office/officeart/2008/layout/LinedList"/>
    <dgm:cxn modelId="{878DF85D-642C-42CC-9CDB-E224B3FAFD97}" type="presParOf" srcId="{2D95B396-EE5F-4AA5-9F6C-164774D91039}" destId="{3765F5BC-0BE2-45B7-930B-EEE29E70AD41}" srcOrd="1" destOrd="0" presId="urn:microsoft.com/office/officeart/2008/layout/LinedList"/>
    <dgm:cxn modelId="{6AD4C70E-0373-4AA5-8C57-4AC90FB9DED1}" type="presParOf" srcId="{2D95B396-EE5F-4AA5-9F6C-164774D91039}" destId="{CE102308-8919-47A6-9CD9-04DD2685F2AE}" srcOrd="2" destOrd="0" presId="urn:microsoft.com/office/officeart/2008/layout/LinedList"/>
    <dgm:cxn modelId="{D624FA17-AD34-40E9-AD79-1E2D7B2FB6DC}" type="presParOf" srcId="{29B14B61-0F66-413E-9398-3269DCAD3ECA}" destId="{AD1974C3-4249-4EC4-847B-53E23E13783B}" srcOrd="5" destOrd="0" presId="urn:microsoft.com/office/officeart/2008/layout/LinedList"/>
    <dgm:cxn modelId="{EDD7F7D3-B13A-47E7-B976-292FF20954D8}" type="presParOf" srcId="{29B14B61-0F66-413E-9398-3269DCAD3ECA}" destId="{4C63B996-6F91-415C-A976-CAB19C4693F7}" srcOrd="6" destOrd="0" presId="urn:microsoft.com/office/officeart/2008/layout/LinedList"/>
    <dgm:cxn modelId="{9C009C4F-C194-4725-A4E7-B3FB7490B43E}" type="presParOf" srcId="{29B14B61-0F66-413E-9398-3269DCAD3ECA}" destId="{5B1CD555-4294-4CC0-862A-D392DA5DAD03}" srcOrd="7" destOrd="0" presId="urn:microsoft.com/office/officeart/2008/layout/LinedList"/>
    <dgm:cxn modelId="{ED8151F7-8229-4F5B-9208-B8C478D63B57}" type="presParOf" srcId="{5B1CD555-4294-4CC0-862A-D392DA5DAD03}" destId="{9C0E8B10-D518-4410-B4B7-48C635D20B6C}" srcOrd="0" destOrd="0" presId="urn:microsoft.com/office/officeart/2008/layout/LinedList"/>
    <dgm:cxn modelId="{DBA81595-69C8-4E65-93DC-3BC23455F5B7}" type="presParOf" srcId="{5B1CD555-4294-4CC0-862A-D392DA5DAD03}" destId="{3D3B8E28-4A5C-456A-A557-ED301CCD8EF2}" srcOrd="1" destOrd="0" presId="urn:microsoft.com/office/officeart/2008/layout/LinedList"/>
    <dgm:cxn modelId="{DEAF1798-2D15-46BB-B433-4E64B02A0020}" type="presParOf" srcId="{5B1CD555-4294-4CC0-862A-D392DA5DAD03}" destId="{7CDB5308-83C3-4699-A802-8C2B1C79E90B}" srcOrd="2" destOrd="0" presId="urn:microsoft.com/office/officeart/2008/layout/LinedList"/>
    <dgm:cxn modelId="{1A681B33-C94A-40C8-9E78-5B4418F0DBA0}" type="presParOf" srcId="{29B14B61-0F66-413E-9398-3269DCAD3ECA}" destId="{994FA7D5-FB35-4FD8-AE17-82D29EE914E1}" srcOrd="8" destOrd="0" presId="urn:microsoft.com/office/officeart/2008/layout/LinedList"/>
    <dgm:cxn modelId="{E0C8B8C2-C035-484D-B72A-8E920E107336}" type="presParOf" srcId="{29B14B61-0F66-413E-9398-3269DCAD3ECA}" destId="{F9BB8B92-B8CF-44A6-9328-E2E656637436}"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EA36AA-BA2D-4428-9CC2-6CCD131605E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9916BC7-5F0A-4583-9697-5EDE4C60AC0E}">
      <dgm:prSet custT="1"/>
      <dgm:spPr/>
      <dgm:t>
        <a:bodyPr/>
        <a:lstStyle/>
        <a:p>
          <a:r>
            <a:rPr lang="en-US" sz="2200"/>
            <a:t>Will my bottled up feelings of frustration and anger lead to "stress-related illness"?</a:t>
          </a:r>
        </a:p>
      </dgm:t>
    </dgm:pt>
    <dgm:pt modelId="{ADB32F1A-576C-49EC-BC7F-F9CF3F1EE0BE}" type="parTrans" cxnId="{D1F5D714-3199-4AB1-99E9-567C5418084F}">
      <dgm:prSet/>
      <dgm:spPr/>
      <dgm:t>
        <a:bodyPr/>
        <a:lstStyle/>
        <a:p>
          <a:endParaRPr lang="en-US" sz="2200"/>
        </a:p>
      </dgm:t>
    </dgm:pt>
    <dgm:pt modelId="{422F8271-2C64-48CB-B64B-ECC9C9ADE6E2}" type="sibTrans" cxnId="{D1F5D714-3199-4AB1-99E9-567C5418084F}">
      <dgm:prSet/>
      <dgm:spPr/>
      <dgm:t>
        <a:bodyPr/>
        <a:lstStyle/>
        <a:p>
          <a:endParaRPr lang="en-US" sz="2200"/>
        </a:p>
      </dgm:t>
    </dgm:pt>
    <dgm:pt modelId="{82A710DE-5603-496C-8C74-1D2B58BB7CCE}">
      <dgm:prSet custT="1"/>
      <dgm:spPr/>
      <dgm:t>
        <a:bodyPr/>
        <a:lstStyle/>
        <a:p>
          <a:r>
            <a:rPr lang="en-US" sz="2200"/>
            <a:t>Is it wrong for me to feel angry</a:t>
          </a:r>
        </a:p>
      </dgm:t>
    </dgm:pt>
    <dgm:pt modelId="{02B25A32-E58F-4BA7-A5E0-CD2228523FD9}" type="parTrans" cxnId="{FE189FF9-CADD-4F6B-9880-6F2929D48A55}">
      <dgm:prSet/>
      <dgm:spPr/>
      <dgm:t>
        <a:bodyPr/>
        <a:lstStyle/>
        <a:p>
          <a:endParaRPr lang="en-US" sz="2200"/>
        </a:p>
      </dgm:t>
    </dgm:pt>
    <dgm:pt modelId="{EE0196BA-B6BB-41A6-914B-BDE181ACD06E}" type="sibTrans" cxnId="{FE189FF9-CADD-4F6B-9880-6F2929D48A55}">
      <dgm:prSet/>
      <dgm:spPr/>
      <dgm:t>
        <a:bodyPr/>
        <a:lstStyle/>
        <a:p>
          <a:endParaRPr lang="en-US" sz="2200"/>
        </a:p>
      </dgm:t>
    </dgm:pt>
    <dgm:pt modelId="{4080E917-802D-4417-A09C-2F8258023E7F}">
      <dgm:prSet custT="1"/>
      <dgm:spPr/>
      <dgm:t>
        <a:bodyPr/>
        <a:lstStyle/>
        <a:p>
          <a:r>
            <a:rPr lang="en-US" sz="2200"/>
            <a:t>Should friends and neighbors be told</a:t>
          </a:r>
        </a:p>
      </dgm:t>
    </dgm:pt>
    <dgm:pt modelId="{17010483-630E-4B7A-9729-3D22765E8BBB}" type="parTrans" cxnId="{9AEA9E46-FE88-484F-A432-A97F7032FEAE}">
      <dgm:prSet/>
      <dgm:spPr/>
      <dgm:t>
        <a:bodyPr/>
        <a:lstStyle/>
        <a:p>
          <a:endParaRPr lang="en-US" sz="2200"/>
        </a:p>
      </dgm:t>
    </dgm:pt>
    <dgm:pt modelId="{FC263A3F-2ACA-4FFF-AB17-1725E4D0081A}" type="sibTrans" cxnId="{9AEA9E46-FE88-484F-A432-A97F7032FEAE}">
      <dgm:prSet/>
      <dgm:spPr/>
      <dgm:t>
        <a:bodyPr/>
        <a:lstStyle/>
        <a:p>
          <a:endParaRPr lang="en-US" sz="2200"/>
        </a:p>
      </dgm:t>
    </dgm:pt>
    <dgm:pt modelId="{785CC3A9-E8A4-4BA3-B162-7D0BBB3B85E1}">
      <dgm:prSet custT="1"/>
      <dgm:spPr/>
      <dgm:t>
        <a:bodyPr/>
        <a:lstStyle/>
        <a:p>
          <a:r>
            <a:rPr lang="en-US" sz="2200"/>
            <a:t>How can I get over my feelings of guilt for wishing I didn't have this big responsibility?</a:t>
          </a:r>
        </a:p>
      </dgm:t>
    </dgm:pt>
    <dgm:pt modelId="{16E98581-7030-45E2-A28B-BCA3D53A1AA2}" type="parTrans" cxnId="{807F3C7C-B880-4CED-A542-97156C0965E6}">
      <dgm:prSet/>
      <dgm:spPr/>
      <dgm:t>
        <a:bodyPr/>
        <a:lstStyle/>
        <a:p>
          <a:endParaRPr lang="en-US" sz="2200"/>
        </a:p>
      </dgm:t>
    </dgm:pt>
    <dgm:pt modelId="{0838F643-DAB8-4501-9337-803847813B86}" type="sibTrans" cxnId="{807F3C7C-B880-4CED-A542-97156C0965E6}">
      <dgm:prSet/>
      <dgm:spPr/>
      <dgm:t>
        <a:bodyPr/>
        <a:lstStyle/>
        <a:p>
          <a:endParaRPr lang="en-US" sz="2200"/>
        </a:p>
      </dgm:t>
    </dgm:pt>
    <dgm:pt modelId="{6C14B875-860B-4383-91F5-8CE0397EFB1E}">
      <dgm:prSet custT="1"/>
      <dgm:spPr/>
      <dgm:t>
        <a:bodyPr/>
        <a:lstStyle/>
        <a:p>
          <a:r>
            <a:rPr lang="en-US" sz="2200"/>
            <a:t>I sometimes feel sad and discouraged and even begin to cry. What can I do?</a:t>
          </a:r>
        </a:p>
      </dgm:t>
    </dgm:pt>
    <dgm:pt modelId="{AB01D8F1-1D26-461C-96C8-516FB794D8C8}" type="parTrans" cxnId="{DE6EE93C-021C-40D6-9D92-76D91F52A9D4}">
      <dgm:prSet/>
      <dgm:spPr/>
      <dgm:t>
        <a:bodyPr/>
        <a:lstStyle/>
        <a:p>
          <a:endParaRPr lang="en-US" sz="2200"/>
        </a:p>
      </dgm:t>
    </dgm:pt>
    <dgm:pt modelId="{017036B0-5CED-4867-9CA7-68B293A89952}" type="sibTrans" cxnId="{DE6EE93C-021C-40D6-9D92-76D91F52A9D4}">
      <dgm:prSet/>
      <dgm:spPr/>
      <dgm:t>
        <a:bodyPr/>
        <a:lstStyle/>
        <a:p>
          <a:endParaRPr lang="en-US" sz="2200"/>
        </a:p>
      </dgm:t>
    </dgm:pt>
    <dgm:pt modelId="{87AEEDD2-327D-440E-BE04-BC29AA4AFC61}">
      <dgm:prSet custT="1"/>
      <dgm:spPr/>
      <dgm:t>
        <a:bodyPr/>
        <a:lstStyle/>
        <a:p>
          <a:r>
            <a:rPr lang="en-US" sz="2200"/>
            <a:t>I feel like I'm facing this all alone. Where can I find support?</a:t>
          </a:r>
        </a:p>
      </dgm:t>
    </dgm:pt>
    <dgm:pt modelId="{619F1BD6-E88C-4C4B-8E40-CEC81F42D806}" type="parTrans" cxnId="{1E0626A2-3102-4F83-BA31-392C2B1BB66E}">
      <dgm:prSet/>
      <dgm:spPr/>
      <dgm:t>
        <a:bodyPr/>
        <a:lstStyle/>
        <a:p>
          <a:endParaRPr lang="en-US" sz="2200"/>
        </a:p>
      </dgm:t>
    </dgm:pt>
    <dgm:pt modelId="{70A57EFD-D0E0-47D6-A348-2800B48532CF}" type="sibTrans" cxnId="{1E0626A2-3102-4F83-BA31-392C2B1BB66E}">
      <dgm:prSet/>
      <dgm:spPr/>
      <dgm:t>
        <a:bodyPr/>
        <a:lstStyle/>
        <a:p>
          <a:endParaRPr lang="en-US" sz="2200"/>
        </a:p>
      </dgm:t>
    </dgm:pt>
    <dgm:pt modelId="{73ACB98A-89DD-4B86-948B-37F46433FFFC}" type="pres">
      <dgm:prSet presAssocID="{34EA36AA-BA2D-4428-9CC2-6CCD131605ED}" presName="linear" presStyleCnt="0">
        <dgm:presLayoutVars>
          <dgm:animLvl val="lvl"/>
          <dgm:resizeHandles val="exact"/>
        </dgm:presLayoutVars>
      </dgm:prSet>
      <dgm:spPr/>
    </dgm:pt>
    <dgm:pt modelId="{DEDA486D-8ED7-42B8-A233-B92562204860}" type="pres">
      <dgm:prSet presAssocID="{49916BC7-5F0A-4583-9697-5EDE4C60AC0E}" presName="parentText" presStyleLbl="node1" presStyleIdx="0" presStyleCnt="6">
        <dgm:presLayoutVars>
          <dgm:chMax val="0"/>
          <dgm:bulletEnabled val="1"/>
        </dgm:presLayoutVars>
      </dgm:prSet>
      <dgm:spPr/>
    </dgm:pt>
    <dgm:pt modelId="{800791E0-A030-42C6-A4B0-FF04061EB4BA}" type="pres">
      <dgm:prSet presAssocID="{422F8271-2C64-48CB-B64B-ECC9C9ADE6E2}" presName="spacer" presStyleCnt="0"/>
      <dgm:spPr/>
    </dgm:pt>
    <dgm:pt modelId="{D2BE1FA9-958E-4FED-83C2-474729D8F2A4}" type="pres">
      <dgm:prSet presAssocID="{82A710DE-5603-496C-8C74-1D2B58BB7CCE}" presName="parentText" presStyleLbl="node1" presStyleIdx="1" presStyleCnt="6">
        <dgm:presLayoutVars>
          <dgm:chMax val="0"/>
          <dgm:bulletEnabled val="1"/>
        </dgm:presLayoutVars>
      </dgm:prSet>
      <dgm:spPr/>
    </dgm:pt>
    <dgm:pt modelId="{3060D388-8108-4894-ABA8-C49CBACCE5B4}" type="pres">
      <dgm:prSet presAssocID="{EE0196BA-B6BB-41A6-914B-BDE181ACD06E}" presName="spacer" presStyleCnt="0"/>
      <dgm:spPr/>
    </dgm:pt>
    <dgm:pt modelId="{ECB68E94-9690-4C31-A3AB-7A9CCFE0E3DB}" type="pres">
      <dgm:prSet presAssocID="{4080E917-802D-4417-A09C-2F8258023E7F}" presName="parentText" presStyleLbl="node1" presStyleIdx="2" presStyleCnt="6">
        <dgm:presLayoutVars>
          <dgm:chMax val="0"/>
          <dgm:bulletEnabled val="1"/>
        </dgm:presLayoutVars>
      </dgm:prSet>
      <dgm:spPr/>
    </dgm:pt>
    <dgm:pt modelId="{97FC21F7-A0D3-49F4-8C2D-5F8AA68B9093}" type="pres">
      <dgm:prSet presAssocID="{FC263A3F-2ACA-4FFF-AB17-1725E4D0081A}" presName="spacer" presStyleCnt="0"/>
      <dgm:spPr/>
    </dgm:pt>
    <dgm:pt modelId="{9AE221B2-6AAA-48BA-8F60-9A50D8E21D12}" type="pres">
      <dgm:prSet presAssocID="{785CC3A9-E8A4-4BA3-B162-7D0BBB3B85E1}" presName="parentText" presStyleLbl="node1" presStyleIdx="3" presStyleCnt="6">
        <dgm:presLayoutVars>
          <dgm:chMax val="0"/>
          <dgm:bulletEnabled val="1"/>
        </dgm:presLayoutVars>
      </dgm:prSet>
      <dgm:spPr/>
    </dgm:pt>
    <dgm:pt modelId="{F76BF069-3533-40F2-9CE3-DD24929040CC}" type="pres">
      <dgm:prSet presAssocID="{0838F643-DAB8-4501-9337-803847813B86}" presName="spacer" presStyleCnt="0"/>
      <dgm:spPr/>
    </dgm:pt>
    <dgm:pt modelId="{BDF89854-49AF-491A-B70B-DCB1501874ED}" type="pres">
      <dgm:prSet presAssocID="{6C14B875-860B-4383-91F5-8CE0397EFB1E}" presName="parentText" presStyleLbl="node1" presStyleIdx="4" presStyleCnt="6">
        <dgm:presLayoutVars>
          <dgm:chMax val="0"/>
          <dgm:bulletEnabled val="1"/>
        </dgm:presLayoutVars>
      </dgm:prSet>
      <dgm:spPr/>
    </dgm:pt>
    <dgm:pt modelId="{21DDFD64-056C-4956-88F1-E54E0479B29C}" type="pres">
      <dgm:prSet presAssocID="{017036B0-5CED-4867-9CA7-68B293A89952}" presName="spacer" presStyleCnt="0"/>
      <dgm:spPr/>
    </dgm:pt>
    <dgm:pt modelId="{8B10FAB9-4845-4663-BB61-EBD49D0541BC}" type="pres">
      <dgm:prSet presAssocID="{87AEEDD2-327D-440E-BE04-BC29AA4AFC61}" presName="parentText" presStyleLbl="node1" presStyleIdx="5" presStyleCnt="6">
        <dgm:presLayoutVars>
          <dgm:chMax val="0"/>
          <dgm:bulletEnabled val="1"/>
        </dgm:presLayoutVars>
      </dgm:prSet>
      <dgm:spPr/>
    </dgm:pt>
  </dgm:ptLst>
  <dgm:cxnLst>
    <dgm:cxn modelId="{F132A901-2ABF-4FD9-BC04-CFC90221A3C9}" type="presOf" srcId="{34EA36AA-BA2D-4428-9CC2-6CCD131605ED}" destId="{73ACB98A-89DD-4B86-948B-37F46433FFFC}" srcOrd="0" destOrd="0" presId="urn:microsoft.com/office/officeart/2005/8/layout/vList2"/>
    <dgm:cxn modelId="{D1F5D714-3199-4AB1-99E9-567C5418084F}" srcId="{34EA36AA-BA2D-4428-9CC2-6CCD131605ED}" destId="{49916BC7-5F0A-4583-9697-5EDE4C60AC0E}" srcOrd="0" destOrd="0" parTransId="{ADB32F1A-576C-49EC-BC7F-F9CF3F1EE0BE}" sibTransId="{422F8271-2C64-48CB-B64B-ECC9C9ADE6E2}"/>
    <dgm:cxn modelId="{DE6EE93C-021C-40D6-9D92-76D91F52A9D4}" srcId="{34EA36AA-BA2D-4428-9CC2-6CCD131605ED}" destId="{6C14B875-860B-4383-91F5-8CE0397EFB1E}" srcOrd="4" destOrd="0" parTransId="{AB01D8F1-1D26-461C-96C8-516FB794D8C8}" sibTransId="{017036B0-5CED-4867-9CA7-68B293A89952}"/>
    <dgm:cxn modelId="{7710D73E-206B-4C2C-88C3-6272F4F68964}" type="presOf" srcId="{4080E917-802D-4417-A09C-2F8258023E7F}" destId="{ECB68E94-9690-4C31-A3AB-7A9CCFE0E3DB}" srcOrd="0" destOrd="0" presId="urn:microsoft.com/office/officeart/2005/8/layout/vList2"/>
    <dgm:cxn modelId="{4A24B75D-9EBF-4447-98C2-A2EB3EB0DE69}" type="presOf" srcId="{49916BC7-5F0A-4583-9697-5EDE4C60AC0E}" destId="{DEDA486D-8ED7-42B8-A233-B92562204860}" srcOrd="0" destOrd="0" presId="urn:microsoft.com/office/officeart/2005/8/layout/vList2"/>
    <dgm:cxn modelId="{EF287F65-17EF-46FC-ADBC-38862D736AE3}" type="presOf" srcId="{6C14B875-860B-4383-91F5-8CE0397EFB1E}" destId="{BDF89854-49AF-491A-B70B-DCB1501874ED}" srcOrd="0" destOrd="0" presId="urn:microsoft.com/office/officeart/2005/8/layout/vList2"/>
    <dgm:cxn modelId="{9AEA9E46-FE88-484F-A432-A97F7032FEAE}" srcId="{34EA36AA-BA2D-4428-9CC2-6CCD131605ED}" destId="{4080E917-802D-4417-A09C-2F8258023E7F}" srcOrd="2" destOrd="0" parTransId="{17010483-630E-4B7A-9729-3D22765E8BBB}" sibTransId="{FC263A3F-2ACA-4FFF-AB17-1725E4D0081A}"/>
    <dgm:cxn modelId="{807F3C7C-B880-4CED-A542-97156C0965E6}" srcId="{34EA36AA-BA2D-4428-9CC2-6CCD131605ED}" destId="{785CC3A9-E8A4-4BA3-B162-7D0BBB3B85E1}" srcOrd="3" destOrd="0" parTransId="{16E98581-7030-45E2-A28B-BCA3D53A1AA2}" sibTransId="{0838F643-DAB8-4501-9337-803847813B86}"/>
    <dgm:cxn modelId="{1E0626A2-3102-4F83-BA31-392C2B1BB66E}" srcId="{34EA36AA-BA2D-4428-9CC2-6CCD131605ED}" destId="{87AEEDD2-327D-440E-BE04-BC29AA4AFC61}" srcOrd="5" destOrd="0" parTransId="{619F1BD6-E88C-4C4B-8E40-CEC81F42D806}" sibTransId="{70A57EFD-D0E0-47D6-A348-2800B48532CF}"/>
    <dgm:cxn modelId="{05AE68B7-5BED-4B33-83F4-BBF4B5742776}" type="presOf" srcId="{82A710DE-5603-496C-8C74-1D2B58BB7CCE}" destId="{D2BE1FA9-958E-4FED-83C2-474729D8F2A4}" srcOrd="0" destOrd="0" presId="urn:microsoft.com/office/officeart/2005/8/layout/vList2"/>
    <dgm:cxn modelId="{F1CDEDCE-AF49-4217-8FCA-D85E896E2F9D}" type="presOf" srcId="{87AEEDD2-327D-440E-BE04-BC29AA4AFC61}" destId="{8B10FAB9-4845-4663-BB61-EBD49D0541BC}" srcOrd="0" destOrd="0" presId="urn:microsoft.com/office/officeart/2005/8/layout/vList2"/>
    <dgm:cxn modelId="{7B6D10E8-0E61-485E-8C43-7EA4C5073736}" type="presOf" srcId="{785CC3A9-E8A4-4BA3-B162-7D0BBB3B85E1}" destId="{9AE221B2-6AAA-48BA-8F60-9A50D8E21D12}" srcOrd="0" destOrd="0" presId="urn:microsoft.com/office/officeart/2005/8/layout/vList2"/>
    <dgm:cxn modelId="{FE189FF9-CADD-4F6B-9880-6F2929D48A55}" srcId="{34EA36AA-BA2D-4428-9CC2-6CCD131605ED}" destId="{82A710DE-5603-496C-8C74-1D2B58BB7CCE}" srcOrd="1" destOrd="0" parTransId="{02B25A32-E58F-4BA7-A5E0-CD2228523FD9}" sibTransId="{EE0196BA-B6BB-41A6-914B-BDE181ACD06E}"/>
    <dgm:cxn modelId="{0399EAB2-3EBF-476C-97EE-8C4A8145F798}" type="presParOf" srcId="{73ACB98A-89DD-4B86-948B-37F46433FFFC}" destId="{DEDA486D-8ED7-42B8-A233-B92562204860}" srcOrd="0" destOrd="0" presId="urn:microsoft.com/office/officeart/2005/8/layout/vList2"/>
    <dgm:cxn modelId="{569664FA-73D7-485A-B3BE-A52198C80E88}" type="presParOf" srcId="{73ACB98A-89DD-4B86-948B-37F46433FFFC}" destId="{800791E0-A030-42C6-A4B0-FF04061EB4BA}" srcOrd="1" destOrd="0" presId="urn:microsoft.com/office/officeart/2005/8/layout/vList2"/>
    <dgm:cxn modelId="{B6C3DE33-814C-4EA3-AE7C-A407103E3F11}" type="presParOf" srcId="{73ACB98A-89DD-4B86-948B-37F46433FFFC}" destId="{D2BE1FA9-958E-4FED-83C2-474729D8F2A4}" srcOrd="2" destOrd="0" presId="urn:microsoft.com/office/officeart/2005/8/layout/vList2"/>
    <dgm:cxn modelId="{A35EED96-E9CC-4D0E-AA27-D2A4A9EF2259}" type="presParOf" srcId="{73ACB98A-89DD-4B86-948B-37F46433FFFC}" destId="{3060D388-8108-4894-ABA8-C49CBACCE5B4}" srcOrd="3" destOrd="0" presId="urn:microsoft.com/office/officeart/2005/8/layout/vList2"/>
    <dgm:cxn modelId="{E5902C2F-2A61-4316-8371-98FB1C2EAE1A}" type="presParOf" srcId="{73ACB98A-89DD-4B86-948B-37F46433FFFC}" destId="{ECB68E94-9690-4C31-A3AB-7A9CCFE0E3DB}" srcOrd="4" destOrd="0" presId="urn:microsoft.com/office/officeart/2005/8/layout/vList2"/>
    <dgm:cxn modelId="{697E4B29-2926-4EC8-B29F-F3490DA04F3C}" type="presParOf" srcId="{73ACB98A-89DD-4B86-948B-37F46433FFFC}" destId="{97FC21F7-A0D3-49F4-8C2D-5F8AA68B9093}" srcOrd="5" destOrd="0" presId="urn:microsoft.com/office/officeart/2005/8/layout/vList2"/>
    <dgm:cxn modelId="{EC80F8CD-DDFF-4943-A8D5-8FDC744F3990}" type="presParOf" srcId="{73ACB98A-89DD-4B86-948B-37F46433FFFC}" destId="{9AE221B2-6AAA-48BA-8F60-9A50D8E21D12}" srcOrd="6" destOrd="0" presId="urn:microsoft.com/office/officeart/2005/8/layout/vList2"/>
    <dgm:cxn modelId="{BE86F40B-9CF4-45A5-9934-5266663E681A}" type="presParOf" srcId="{73ACB98A-89DD-4B86-948B-37F46433FFFC}" destId="{F76BF069-3533-40F2-9CE3-DD24929040CC}" srcOrd="7" destOrd="0" presId="urn:microsoft.com/office/officeart/2005/8/layout/vList2"/>
    <dgm:cxn modelId="{DEA8688B-A82F-4607-BA7D-37E9478DD3FD}" type="presParOf" srcId="{73ACB98A-89DD-4B86-948B-37F46433FFFC}" destId="{BDF89854-49AF-491A-B70B-DCB1501874ED}" srcOrd="8" destOrd="0" presId="urn:microsoft.com/office/officeart/2005/8/layout/vList2"/>
    <dgm:cxn modelId="{7F5D2142-4F8E-466D-8C66-EEB3EE1F1DC4}" type="presParOf" srcId="{73ACB98A-89DD-4B86-948B-37F46433FFFC}" destId="{21DDFD64-056C-4956-88F1-E54E0479B29C}" srcOrd="9" destOrd="0" presId="urn:microsoft.com/office/officeart/2005/8/layout/vList2"/>
    <dgm:cxn modelId="{90A88AC8-293C-4E16-BE79-698DCC24B98C}" type="presParOf" srcId="{73ACB98A-89DD-4B86-948B-37F46433FFFC}" destId="{8B10FAB9-4845-4663-BB61-EBD49D0541B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B61610-228B-4717-813B-1500FD499CB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A676317-2B3A-4D87-9735-C8485801B094}">
      <dgm:prSet/>
      <dgm:spPr/>
      <dgm:t>
        <a:bodyPr/>
        <a:lstStyle/>
        <a:p>
          <a:r>
            <a:rPr lang="en-US"/>
            <a:t>Sense of failure, lack of motivation, no appetite</a:t>
          </a:r>
        </a:p>
      </dgm:t>
    </dgm:pt>
    <dgm:pt modelId="{4FD27FC1-2B55-45DF-BFC6-C10114EB8126}" type="parTrans" cxnId="{BCAA1389-7B5D-4A29-928D-D00DDD0412B8}">
      <dgm:prSet/>
      <dgm:spPr/>
      <dgm:t>
        <a:bodyPr/>
        <a:lstStyle/>
        <a:p>
          <a:endParaRPr lang="en-US"/>
        </a:p>
      </dgm:t>
    </dgm:pt>
    <dgm:pt modelId="{2627CA5E-B9DF-4AFB-BD2A-4BDED92FB333}" type="sibTrans" cxnId="{BCAA1389-7B5D-4A29-928D-D00DDD0412B8}">
      <dgm:prSet/>
      <dgm:spPr/>
      <dgm:t>
        <a:bodyPr/>
        <a:lstStyle/>
        <a:p>
          <a:endParaRPr lang="en-US"/>
        </a:p>
      </dgm:t>
    </dgm:pt>
    <dgm:pt modelId="{8809B329-810C-429B-B2FE-78DD796C783D}">
      <dgm:prSet/>
      <dgm:spPr/>
      <dgm:t>
        <a:bodyPr/>
        <a:lstStyle/>
        <a:p>
          <a:r>
            <a:rPr lang="en-US"/>
            <a:t>Individuals experiencing burnout may also find themselves seeking excitement or attempting to counter-balance through quick-fix stimuli like drugs or alcohol that have potentially negative consequences when used in the long-term as a band-aid for burnout."</a:t>
          </a:r>
        </a:p>
      </dgm:t>
    </dgm:pt>
    <dgm:pt modelId="{C21F9F1F-B36D-429B-A3AD-243DC8F5F500}" type="parTrans" cxnId="{006BFD7A-6D9E-4593-9B10-F6250E2B9024}">
      <dgm:prSet/>
      <dgm:spPr/>
      <dgm:t>
        <a:bodyPr/>
        <a:lstStyle/>
        <a:p>
          <a:endParaRPr lang="en-US"/>
        </a:p>
      </dgm:t>
    </dgm:pt>
    <dgm:pt modelId="{D9ED1B5D-8F11-418E-B075-36BB662B0B37}" type="sibTrans" cxnId="{006BFD7A-6D9E-4593-9B10-F6250E2B9024}">
      <dgm:prSet/>
      <dgm:spPr/>
      <dgm:t>
        <a:bodyPr/>
        <a:lstStyle/>
        <a:p>
          <a:endParaRPr lang="en-US"/>
        </a:p>
      </dgm:t>
    </dgm:pt>
    <dgm:pt modelId="{4F0FE3C8-D623-49E2-9B44-55CBFB0075A1}" type="pres">
      <dgm:prSet presAssocID="{25B61610-228B-4717-813B-1500FD499CB9}" presName="linear" presStyleCnt="0">
        <dgm:presLayoutVars>
          <dgm:animLvl val="lvl"/>
          <dgm:resizeHandles val="exact"/>
        </dgm:presLayoutVars>
      </dgm:prSet>
      <dgm:spPr/>
    </dgm:pt>
    <dgm:pt modelId="{C616793B-9168-4517-80C3-308D244E3553}" type="pres">
      <dgm:prSet presAssocID="{9A676317-2B3A-4D87-9735-C8485801B094}" presName="parentText" presStyleLbl="node1" presStyleIdx="0" presStyleCnt="2">
        <dgm:presLayoutVars>
          <dgm:chMax val="0"/>
          <dgm:bulletEnabled val="1"/>
        </dgm:presLayoutVars>
      </dgm:prSet>
      <dgm:spPr/>
    </dgm:pt>
    <dgm:pt modelId="{EFAD3E14-2F61-48CD-995E-C5AA7141B6FA}" type="pres">
      <dgm:prSet presAssocID="{2627CA5E-B9DF-4AFB-BD2A-4BDED92FB333}" presName="spacer" presStyleCnt="0"/>
      <dgm:spPr/>
    </dgm:pt>
    <dgm:pt modelId="{00B70F15-BB51-4798-8BE6-0BD5464149FD}" type="pres">
      <dgm:prSet presAssocID="{8809B329-810C-429B-B2FE-78DD796C783D}" presName="parentText" presStyleLbl="node1" presStyleIdx="1" presStyleCnt="2">
        <dgm:presLayoutVars>
          <dgm:chMax val="0"/>
          <dgm:bulletEnabled val="1"/>
        </dgm:presLayoutVars>
      </dgm:prSet>
      <dgm:spPr/>
    </dgm:pt>
  </dgm:ptLst>
  <dgm:cxnLst>
    <dgm:cxn modelId="{006BFD7A-6D9E-4593-9B10-F6250E2B9024}" srcId="{25B61610-228B-4717-813B-1500FD499CB9}" destId="{8809B329-810C-429B-B2FE-78DD796C783D}" srcOrd="1" destOrd="0" parTransId="{C21F9F1F-B36D-429B-A3AD-243DC8F5F500}" sibTransId="{D9ED1B5D-8F11-418E-B075-36BB662B0B37}"/>
    <dgm:cxn modelId="{03FE8788-02EE-46EB-9B1B-7EB219AAF62C}" type="presOf" srcId="{8809B329-810C-429B-B2FE-78DD796C783D}" destId="{00B70F15-BB51-4798-8BE6-0BD5464149FD}" srcOrd="0" destOrd="0" presId="urn:microsoft.com/office/officeart/2005/8/layout/vList2"/>
    <dgm:cxn modelId="{BCAA1389-7B5D-4A29-928D-D00DDD0412B8}" srcId="{25B61610-228B-4717-813B-1500FD499CB9}" destId="{9A676317-2B3A-4D87-9735-C8485801B094}" srcOrd="0" destOrd="0" parTransId="{4FD27FC1-2B55-45DF-BFC6-C10114EB8126}" sibTransId="{2627CA5E-B9DF-4AFB-BD2A-4BDED92FB333}"/>
    <dgm:cxn modelId="{6E4F948E-8C31-4318-AAAC-3472BDA51436}" type="presOf" srcId="{9A676317-2B3A-4D87-9735-C8485801B094}" destId="{C616793B-9168-4517-80C3-308D244E3553}" srcOrd="0" destOrd="0" presId="urn:microsoft.com/office/officeart/2005/8/layout/vList2"/>
    <dgm:cxn modelId="{B8D4FFEA-1209-4A3E-8D5D-E2E787934503}" type="presOf" srcId="{25B61610-228B-4717-813B-1500FD499CB9}" destId="{4F0FE3C8-D623-49E2-9B44-55CBFB0075A1}" srcOrd="0" destOrd="0" presId="urn:microsoft.com/office/officeart/2005/8/layout/vList2"/>
    <dgm:cxn modelId="{DCE64E2B-DFB8-4002-B866-513782650F2C}" type="presParOf" srcId="{4F0FE3C8-D623-49E2-9B44-55CBFB0075A1}" destId="{C616793B-9168-4517-80C3-308D244E3553}" srcOrd="0" destOrd="0" presId="urn:microsoft.com/office/officeart/2005/8/layout/vList2"/>
    <dgm:cxn modelId="{2910037A-2EEA-4B98-A622-825035F7E065}" type="presParOf" srcId="{4F0FE3C8-D623-49E2-9B44-55CBFB0075A1}" destId="{EFAD3E14-2F61-48CD-995E-C5AA7141B6FA}" srcOrd="1" destOrd="0" presId="urn:microsoft.com/office/officeart/2005/8/layout/vList2"/>
    <dgm:cxn modelId="{8F3E53C4-78A5-4FC4-97DF-1A161914A2D1}" type="presParOf" srcId="{4F0FE3C8-D623-49E2-9B44-55CBFB0075A1}" destId="{00B70F15-BB51-4798-8BE6-0BD5464149F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3EBAD7-F932-4C9E-A44B-F9D939E03BF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51739F2-03FB-49B9-AAE4-4C04A814C9C2}">
      <dgm:prSet/>
      <dgm:spPr/>
      <dgm:t>
        <a:bodyPr/>
        <a:lstStyle/>
        <a:p>
          <a:r>
            <a:rPr lang="en-US"/>
            <a:t>If you know it is going to be a rough day, be prepared</a:t>
          </a:r>
        </a:p>
      </dgm:t>
    </dgm:pt>
    <dgm:pt modelId="{0DF0EB70-C15E-4ED5-B817-CBB2E0759C08}" type="parTrans" cxnId="{DBDFEEDE-C6A3-4E86-8F3A-22BD2D78733F}">
      <dgm:prSet/>
      <dgm:spPr/>
      <dgm:t>
        <a:bodyPr/>
        <a:lstStyle/>
        <a:p>
          <a:endParaRPr lang="en-US"/>
        </a:p>
      </dgm:t>
    </dgm:pt>
    <dgm:pt modelId="{D19D4B05-DB4A-4B9D-8B02-C22CDEAD7A52}" type="sibTrans" cxnId="{DBDFEEDE-C6A3-4E86-8F3A-22BD2D78733F}">
      <dgm:prSet/>
      <dgm:spPr/>
      <dgm:t>
        <a:bodyPr/>
        <a:lstStyle/>
        <a:p>
          <a:endParaRPr lang="en-US"/>
        </a:p>
      </dgm:t>
    </dgm:pt>
    <dgm:pt modelId="{1460CCED-B9CD-4C7D-99CD-9D59F4F78FD9}">
      <dgm:prSet/>
      <dgm:spPr/>
      <dgm:t>
        <a:bodyPr/>
        <a:lstStyle/>
        <a:p>
          <a:r>
            <a:rPr lang="en-US"/>
            <a:t>If everyday is a rough day, you a doing something wrong, readjust</a:t>
          </a:r>
        </a:p>
      </dgm:t>
    </dgm:pt>
    <dgm:pt modelId="{E0B82A68-2F10-4A8D-B64C-DB9FC3B82B03}" type="parTrans" cxnId="{71A3A807-BA9D-4C33-B51F-4959B22B8FE4}">
      <dgm:prSet/>
      <dgm:spPr/>
      <dgm:t>
        <a:bodyPr/>
        <a:lstStyle/>
        <a:p>
          <a:endParaRPr lang="en-US"/>
        </a:p>
      </dgm:t>
    </dgm:pt>
    <dgm:pt modelId="{30196053-AB99-4932-B6C2-24BF2D2F5E52}" type="sibTrans" cxnId="{71A3A807-BA9D-4C33-B51F-4959B22B8FE4}">
      <dgm:prSet/>
      <dgm:spPr/>
      <dgm:t>
        <a:bodyPr/>
        <a:lstStyle/>
        <a:p>
          <a:endParaRPr lang="en-US"/>
        </a:p>
      </dgm:t>
    </dgm:pt>
    <dgm:pt modelId="{CD3E169E-23F5-48A9-A461-CCBCBEDF12EA}" type="pres">
      <dgm:prSet presAssocID="{2C3EBAD7-F932-4C9E-A44B-F9D939E03BFB}" presName="linear" presStyleCnt="0">
        <dgm:presLayoutVars>
          <dgm:animLvl val="lvl"/>
          <dgm:resizeHandles val="exact"/>
        </dgm:presLayoutVars>
      </dgm:prSet>
      <dgm:spPr/>
    </dgm:pt>
    <dgm:pt modelId="{09ECF89E-26D6-4165-938B-1E730FFAA9A8}" type="pres">
      <dgm:prSet presAssocID="{651739F2-03FB-49B9-AAE4-4C04A814C9C2}" presName="parentText" presStyleLbl="node1" presStyleIdx="0" presStyleCnt="2">
        <dgm:presLayoutVars>
          <dgm:chMax val="0"/>
          <dgm:bulletEnabled val="1"/>
        </dgm:presLayoutVars>
      </dgm:prSet>
      <dgm:spPr/>
    </dgm:pt>
    <dgm:pt modelId="{7E9E4789-9981-4F86-9B69-A4163F356267}" type="pres">
      <dgm:prSet presAssocID="{D19D4B05-DB4A-4B9D-8B02-C22CDEAD7A52}" presName="spacer" presStyleCnt="0"/>
      <dgm:spPr/>
    </dgm:pt>
    <dgm:pt modelId="{3FBE1324-24E6-49D8-865B-B249DCCCBC47}" type="pres">
      <dgm:prSet presAssocID="{1460CCED-B9CD-4C7D-99CD-9D59F4F78FD9}" presName="parentText" presStyleLbl="node1" presStyleIdx="1" presStyleCnt="2">
        <dgm:presLayoutVars>
          <dgm:chMax val="0"/>
          <dgm:bulletEnabled val="1"/>
        </dgm:presLayoutVars>
      </dgm:prSet>
      <dgm:spPr/>
    </dgm:pt>
  </dgm:ptLst>
  <dgm:cxnLst>
    <dgm:cxn modelId="{71A3A807-BA9D-4C33-B51F-4959B22B8FE4}" srcId="{2C3EBAD7-F932-4C9E-A44B-F9D939E03BFB}" destId="{1460CCED-B9CD-4C7D-99CD-9D59F4F78FD9}" srcOrd="1" destOrd="0" parTransId="{E0B82A68-2F10-4A8D-B64C-DB9FC3B82B03}" sibTransId="{30196053-AB99-4932-B6C2-24BF2D2F5E52}"/>
    <dgm:cxn modelId="{5F50D10F-649E-4BE9-B40B-D371B0FB76AF}" type="presOf" srcId="{651739F2-03FB-49B9-AAE4-4C04A814C9C2}" destId="{09ECF89E-26D6-4165-938B-1E730FFAA9A8}" srcOrd="0" destOrd="0" presId="urn:microsoft.com/office/officeart/2005/8/layout/vList2"/>
    <dgm:cxn modelId="{BAD74542-80A1-46B1-A3D7-4B95CF80531F}" type="presOf" srcId="{2C3EBAD7-F932-4C9E-A44B-F9D939E03BFB}" destId="{CD3E169E-23F5-48A9-A461-CCBCBEDF12EA}" srcOrd="0" destOrd="0" presId="urn:microsoft.com/office/officeart/2005/8/layout/vList2"/>
    <dgm:cxn modelId="{F8CEF1AD-AC17-4978-93B4-75FF2CC52E87}" type="presOf" srcId="{1460CCED-B9CD-4C7D-99CD-9D59F4F78FD9}" destId="{3FBE1324-24E6-49D8-865B-B249DCCCBC47}" srcOrd="0" destOrd="0" presId="urn:microsoft.com/office/officeart/2005/8/layout/vList2"/>
    <dgm:cxn modelId="{DBDFEEDE-C6A3-4E86-8F3A-22BD2D78733F}" srcId="{2C3EBAD7-F932-4C9E-A44B-F9D939E03BFB}" destId="{651739F2-03FB-49B9-AAE4-4C04A814C9C2}" srcOrd="0" destOrd="0" parTransId="{0DF0EB70-C15E-4ED5-B817-CBB2E0759C08}" sibTransId="{D19D4B05-DB4A-4B9D-8B02-C22CDEAD7A52}"/>
    <dgm:cxn modelId="{E32D978A-27C1-4E1B-84BB-DD71C7C2C4E4}" type="presParOf" srcId="{CD3E169E-23F5-48A9-A461-CCBCBEDF12EA}" destId="{09ECF89E-26D6-4165-938B-1E730FFAA9A8}" srcOrd="0" destOrd="0" presId="urn:microsoft.com/office/officeart/2005/8/layout/vList2"/>
    <dgm:cxn modelId="{B2DAED44-9012-408A-B457-E03BC05B4EA5}" type="presParOf" srcId="{CD3E169E-23F5-48A9-A461-CCBCBEDF12EA}" destId="{7E9E4789-9981-4F86-9B69-A4163F356267}" srcOrd="1" destOrd="0" presId="urn:microsoft.com/office/officeart/2005/8/layout/vList2"/>
    <dgm:cxn modelId="{0B1CA464-05F0-4EEE-A579-1EDAFA4343A9}" type="presParOf" srcId="{CD3E169E-23F5-48A9-A461-CCBCBEDF12EA}" destId="{3FBE1324-24E6-49D8-865B-B249DCCCBC4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97A2A-8D8F-481D-B560-8607B332A5A5}">
      <dsp:nvSpPr>
        <dsp:cNvPr id="0" name=""/>
        <dsp:cNvSpPr/>
      </dsp:nvSpPr>
      <dsp:spPr>
        <a:xfrm>
          <a:off x="0" y="0"/>
          <a:ext cx="933503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DDB3AA-FEE4-473E-9F9A-36480405406E}">
      <dsp:nvSpPr>
        <dsp:cNvPr id="0" name=""/>
        <dsp:cNvSpPr/>
      </dsp:nvSpPr>
      <dsp:spPr>
        <a:xfrm>
          <a:off x="0" y="0"/>
          <a:ext cx="1867007" cy="4525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The top three causes of doctor burnout reported in the MedScape study were:                  </a:t>
          </a:r>
        </a:p>
      </dsp:txBody>
      <dsp:txXfrm>
        <a:off x="0" y="0"/>
        <a:ext cx="1867007" cy="4525963"/>
      </dsp:txXfrm>
    </dsp:sp>
    <dsp:sp modelId="{0119490B-ABEA-4751-AB58-26541B3BFD55}">
      <dsp:nvSpPr>
        <dsp:cNvPr id="0" name=""/>
        <dsp:cNvSpPr/>
      </dsp:nvSpPr>
      <dsp:spPr>
        <a:xfrm>
          <a:off x="2007032" y="70718"/>
          <a:ext cx="7328004" cy="1414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Too many bureaucratic tasks</a:t>
          </a:r>
        </a:p>
      </dsp:txBody>
      <dsp:txXfrm>
        <a:off x="2007032" y="70718"/>
        <a:ext cx="7328004" cy="1414363"/>
      </dsp:txXfrm>
    </dsp:sp>
    <dsp:sp modelId="{7C530847-52A3-4196-A0C9-BA2F3A39AA27}">
      <dsp:nvSpPr>
        <dsp:cNvPr id="0" name=""/>
        <dsp:cNvSpPr/>
      </dsp:nvSpPr>
      <dsp:spPr>
        <a:xfrm>
          <a:off x="1867007" y="1485081"/>
          <a:ext cx="746802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5F5BC-0BE2-45B7-930B-EEE29E70AD41}">
      <dsp:nvSpPr>
        <dsp:cNvPr id="0" name=""/>
        <dsp:cNvSpPr/>
      </dsp:nvSpPr>
      <dsp:spPr>
        <a:xfrm>
          <a:off x="2007032" y="1555799"/>
          <a:ext cx="7328004" cy="1414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Spending too many hours at work</a:t>
          </a:r>
        </a:p>
      </dsp:txBody>
      <dsp:txXfrm>
        <a:off x="2007032" y="1555799"/>
        <a:ext cx="7328004" cy="1414363"/>
      </dsp:txXfrm>
    </dsp:sp>
    <dsp:sp modelId="{AD1974C3-4249-4EC4-847B-53E23E13783B}">
      <dsp:nvSpPr>
        <dsp:cNvPr id="0" name=""/>
        <dsp:cNvSpPr/>
      </dsp:nvSpPr>
      <dsp:spPr>
        <a:xfrm>
          <a:off x="1867007" y="2970163"/>
          <a:ext cx="746802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3B8E28-4A5C-456A-A557-ED301CCD8EF2}">
      <dsp:nvSpPr>
        <dsp:cNvPr id="0" name=""/>
        <dsp:cNvSpPr/>
      </dsp:nvSpPr>
      <dsp:spPr>
        <a:xfrm>
          <a:off x="2007032" y="3040881"/>
          <a:ext cx="7328004" cy="1414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Income not high enough</a:t>
          </a:r>
        </a:p>
      </dsp:txBody>
      <dsp:txXfrm>
        <a:off x="2007032" y="3040881"/>
        <a:ext cx="7328004" cy="1414363"/>
      </dsp:txXfrm>
    </dsp:sp>
    <dsp:sp modelId="{994FA7D5-FB35-4FD8-AE17-82D29EE914E1}">
      <dsp:nvSpPr>
        <dsp:cNvPr id="0" name=""/>
        <dsp:cNvSpPr/>
      </dsp:nvSpPr>
      <dsp:spPr>
        <a:xfrm>
          <a:off x="1867007" y="4455244"/>
          <a:ext cx="746802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A486D-8ED7-42B8-A233-B92562204860}">
      <dsp:nvSpPr>
        <dsp:cNvPr id="0" name=""/>
        <dsp:cNvSpPr/>
      </dsp:nvSpPr>
      <dsp:spPr>
        <a:xfrm>
          <a:off x="0" y="5409"/>
          <a:ext cx="6749142" cy="875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Will my bottled up feelings of frustration and anger lead to "stress-related illness"?</a:t>
          </a:r>
        </a:p>
      </dsp:txBody>
      <dsp:txXfrm>
        <a:off x="42722" y="48131"/>
        <a:ext cx="6663698" cy="789716"/>
      </dsp:txXfrm>
    </dsp:sp>
    <dsp:sp modelId="{D2BE1FA9-958E-4FED-83C2-474729D8F2A4}">
      <dsp:nvSpPr>
        <dsp:cNvPr id="0" name=""/>
        <dsp:cNvSpPr/>
      </dsp:nvSpPr>
      <dsp:spPr>
        <a:xfrm>
          <a:off x="0" y="978489"/>
          <a:ext cx="6749142" cy="87516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Is it wrong for me to feel angry</a:t>
          </a:r>
        </a:p>
      </dsp:txBody>
      <dsp:txXfrm>
        <a:off x="42722" y="1021211"/>
        <a:ext cx="6663698" cy="789716"/>
      </dsp:txXfrm>
    </dsp:sp>
    <dsp:sp modelId="{ECB68E94-9690-4C31-A3AB-7A9CCFE0E3DB}">
      <dsp:nvSpPr>
        <dsp:cNvPr id="0" name=""/>
        <dsp:cNvSpPr/>
      </dsp:nvSpPr>
      <dsp:spPr>
        <a:xfrm>
          <a:off x="0" y="1951569"/>
          <a:ext cx="6749142" cy="87516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Should friends and neighbors be told</a:t>
          </a:r>
        </a:p>
      </dsp:txBody>
      <dsp:txXfrm>
        <a:off x="42722" y="1994291"/>
        <a:ext cx="6663698" cy="789716"/>
      </dsp:txXfrm>
    </dsp:sp>
    <dsp:sp modelId="{9AE221B2-6AAA-48BA-8F60-9A50D8E21D12}">
      <dsp:nvSpPr>
        <dsp:cNvPr id="0" name=""/>
        <dsp:cNvSpPr/>
      </dsp:nvSpPr>
      <dsp:spPr>
        <a:xfrm>
          <a:off x="0" y="2924649"/>
          <a:ext cx="6749142" cy="87516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How can I get over my feelings of guilt for wishing I didn't have this big responsibility?</a:t>
          </a:r>
        </a:p>
      </dsp:txBody>
      <dsp:txXfrm>
        <a:off x="42722" y="2967371"/>
        <a:ext cx="6663698" cy="789716"/>
      </dsp:txXfrm>
    </dsp:sp>
    <dsp:sp modelId="{BDF89854-49AF-491A-B70B-DCB1501874ED}">
      <dsp:nvSpPr>
        <dsp:cNvPr id="0" name=""/>
        <dsp:cNvSpPr/>
      </dsp:nvSpPr>
      <dsp:spPr>
        <a:xfrm>
          <a:off x="0" y="3897729"/>
          <a:ext cx="6749142" cy="87516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 sometimes feel sad and discouraged and even begin to cry. What can I do?</a:t>
          </a:r>
        </a:p>
      </dsp:txBody>
      <dsp:txXfrm>
        <a:off x="42722" y="3940451"/>
        <a:ext cx="6663698" cy="789716"/>
      </dsp:txXfrm>
    </dsp:sp>
    <dsp:sp modelId="{8B10FAB9-4845-4663-BB61-EBD49D0541BC}">
      <dsp:nvSpPr>
        <dsp:cNvPr id="0" name=""/>
        <dsp:cNvSpPr/>
      </dsp:nvSpPr>
      <dsp:spPr>
        <a:xfrm>
          <a:off x="0" y="4870809"/>
          <a:ext cx="6749142" cy="8751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 feel like I'm facing this all alone. Where can I find support?</a:t>
          </a:r>
        </a:p>
      </dsp:txBody>
      <dsp:txXfrm>
        <a:off x="42722" y="4913531"/>
        <a:ext cx="6663698" cy="7897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6793B-9168-4517-80C3-308D244E3553}">
      <dsp:nvSpPr>
        <dsp:cNvPr id="0" name=""/>
        <dsp:cNvSpPr/>
      </dsp:nvSpPr>
      <dsp:spPr>
        <a:xfrm>
          <a:off x="0" y="271314"/>
          <a:ext cx="6263640" cy="244646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Sense of failure, lack of motivation, no appetite</a:t>
          </a:r>
        </a:p>
      </dsp:txBody>
      <dsp:txXfrm>
        <a:off x="119427" y="390741"/>
        <a:ext cx="6024786" cy="2207615"/>
      </dsp:txXfrm>
    </dsp:sp>
    <dsp:sp modelId="{00B70F15-BB51-4798-8BE6-0BD5464149FD}">
      <dsp:nvSpPr>
        <dsp:cNvPr id="0" name=""/>
        <dsp:cNvSpPr/>
      </dsp:nvSpPr>
      <dsp:spPr>
        <a:xfrm>
          <a:off x="0" y="2786903"/>
          <a:ext cx="6263640" cy="244646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Individuals experiencing burnout may also find themselves seeking excitement or attempting to counter-balance through quick-fix stimuli like drugs or alcohol that have potentially negative consequences when used in the long-term as a band-aid for burnout."</a:t>
          </a:r>
        </a:p>
      </dsp:txBody>
      <dsp:txXfrm>
        <a:off x="119427" y="2906330"/>
        <a:ext cx="6024786" cy="22076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CF89E-26D6-4165-938B-1E730FFAA9A8}">
      <dsp:nvSpPr>
        <dsp:cNvPr id="0" name=""/>
        <dsp:cNvSpPr/>
      </dsp:nvSpPr>
      <dsp:spPr>
        <a:xfrm>
          <a:off x="0" y="200619"/>
          <a:ext cx="5181600" cy="19246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If you know it is going to be a rough day, be prepared</a:t>
          </a:r>
        </a:p>
      </dsp:txBody>
      <dsp:txXfrm>
        <a:off x="93954" y="294573"/>
        <a:ext cx="4993692" cy="1736741"/>
      </dsp:txXfrm>
    </dsp:sp>
    <dsp:sp modelId="{3FBE1324-24E6-49D8-865B-B249DCCCBC47}">
      <dsp:nvSpPr>
        <dsp:cNvPr id="0" name=""/>
        <dsp:cNvSpPr/>
      </dsp:nvSpPr>
      <dsp:spPr>
        <a:xfrm>
          <a:off x="0" y="2226069"/>
          <a:ext cx="5181600" cy="19246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If everyday is a rough day, you a doing something wrong, readjust</a:t>
          </a:r>
        </a:p>
      </dsp:txBody>
      <dsp:txXfrm>
        <a:off x="93954" y="2320023"/>
        <a:ext cx="4993692" cy="173674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4081D4-70A4-4B61-B899-A923DF7D92BC}" type="datetimeFigureOut">
              <a:rPr lang="en-US" smtClean="0"/>
              <a:t>5/19/2023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733DFD-92BA-4872-9865-27EDF2476C5C}" type="slidenum">
              <a:rPr lang="en-US" smtClean="0"/>
              <a:t>‹#›</a:t>
            </a:fld>
            <a:endParaRPr lang="en-US"/>
          </a:p>
        </p:txBody>
      </p:sp>
    </p:spTree>
    <p:extLst>
      <p:ext uri="{BB962C8B-B14F-4D97-AF65-F5344CB8AC3E}">
        <p14:creationId xmlns:p14="http://schemas.microsoft.com/office/powerpoint/2010/main" val="334319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86D319AD-DD01-48C9-A95A-F2803A1A4F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9FD0A410-8895-4EA8-9C93-E249104CFBE2}" type="slidenum">
              <a:rPr lang="en-US" altLang="en-US" smtClean="0">
                <a:latin typeface="Arial" panose="020B0604020202020204" pitchFamily="34" charset="0"/>
              </a:rPr>
              <a:pPr/>
              <a:t>48</a:t>
            </a:fld>
            <a:endParaRPr lang="en-US" altLang="en-US">
              <a:latin typeface="Arial" panose="020B0604020202020204" pitchFamily="34" charset="0"/>
            </a:endParaRPr>
          </a:p>
        </p:txBody>
      </p:sp>
      <p:sp>
        <p:nvSpPr>
          <p:cNvPr id="53251" name="Rectangle 2">
            <a:extLst>
              <a:ext uri="{FF2B5EF4-FFF2-40B4-BE49-F238E27FC236}">
                <a16:creationId xmlns:a16="http://schemas.microsoft.com/office/drawing/2014/main" id="{8BF43CD4-C3FB-4715-92EA-D47A42565775}"/>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639DB68B-434E-4823-9203-410395357C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Ask someone you trust for help</a:t>
            </a:r>
          </a:p>
          <a:p>
            <a:pPr eaLnBrk="1" hangingPunct="1"/>
            <a:r>
              <a:rPr lang="en-US" altLang="en-US">
                <a:latin typeface="Arial" panose="020B0604020202020204" pitchFamily="34" charset="0"/>
              </a:rPr>
              <a:t>Know what is expected</a:t>
            </a:r>
          </a:p>
          <a:p>
            <a:pPr eaLnBrk="1" hangingPunct="1"/>
            <a:r>
              <a:rPr lang="en-US" altLang="en-US">
                <a:latin typeface="Arial" panose="020B0604020202020204" pitchFamily="34" charset="0"/>
              </a:rPr>
              <a:t>Effective communications is a must…how many of you are married?  Do you know that 65% of those marrying today are divorcing?  Is it because they don’t love each other any more?  I don’t think so, I believe it is because people no longer effectively communicate…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Test:  Everyone please stand….if you feel you are an effective communicator, please remain standing…. Now, if your significant other would say your are an effective communicator please stay standing… Listening is our most neglected communicating skill.  </a:t>
            </a:r>
          </a:p>
          <a:p>
            <a:pPr eaLnBrk="1" hangingPunct="1"/>
            <a:r>
              <a:rPr lang="en-US" altLang="en-US">
                <a:latin typeface="Arial" panose="020B0604020202020204" pitchFamily="34" charset="0"/>
              </a:rPr>
              <a:t>Young folks…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Not all problems have an easy answer…don’t complain unless you have a recommendation for a solution….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C1AE0E57-7B98-41E2-8DE0-54B797F4E8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5691E9A9-3406-4E5D-B0C3-7A0D4E82C1B7}" type="slidenum">
              <a:rPr lang="en-US" altLang="en-US" smtClean="0">
                <a:latin typeface="Arial" panose="020B0604020202020204" pitchFamily="34" charset="0"/>
              </a:rPr>
              <a:pPr/>
              <a:t>56</a:t>
            </a:fld>
            <a:endParaRPr lang="en-US" altLang="en-US">
              <a:latin typeface="Arial" panose="020B0604020202020204" pitchFamily="34" charset="0"/>
            </a:endParaRPr>
          </a:p>
        </p:txBody>
      </p:sp>
      <p:sp>
        <p:nvSpPr>
          <p:cNvPr id="61443" name="Rectangle 2">
            <a:extLst>
              <a:ext uri="{FF2B5EF4-FFF2-40B4-BE49-F238E27FC236}">
                <a16:creationId xmlns:a16="http://schemas.microsoft.com/office/drawing/2014/main" id="{7E3BF3B9-34F1-49AC-8DA9-7155061D88D2}"/>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A47946E7-1C6E-402D-965D-F6E31F0143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You won’t repair something you don’t think is broke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422B4C76-A717-437A-B8FE-C3287F8F559E}"/>
              </a:ext>
            </a:extLst>
          </p:cNvPr>
          <p:cNvSpPr>
            <a:spLocks noGrp="1" noRot="1" noChangeAspect="1" noChangeArrowheads="1" noTextEdit="1"/>
          </p:cNvSpPr>
          <p:nvPr>
            <p:ph type="sldImg"/>
          </p:nvPr>
        </p:nvSpPr>
        <p:spPr>
          <a:ln/>
        </p:spPr>
      </p:sp>
      <p:sp>
        <p:nvSpPr>
          <p:cNvPr id="95235" name="Notes Placeholder 2">
            <a:extLst>
              <a:ext uri="{FF2B5EF4-FFF2-40B4-BE49-F238E27FC236}">
                <a16:creationId xmlns:a16="http://schemas.microsoft.com/office/drawing/2014/main" id="{2F0DD57A-77A0-466A-83E1-EFB5439010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5236" name="Slide Number Placeholder 3">
            <a:extLst>
              <a:ext uri="{FF2B5EF4-FFF2-40B4-BE49-F238E27FC236}">
                <a16:creationId xmlns:a16="http://schemas.microsoft.com/office/drawing/2014/main" id="{6E379694-9A8C-4C5B-BE43-9D59DDD9485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088AF26-4215-4E6A-BFAF-B42D2174ED89}" type="slidenum">
              <a:rPr lang="en-US" altLang="en-US" smtClean="0">
                <a:latin typeface="Arial" panose="020B0604020202020204" pitchFamily="34" charset="0"/>
              </a:rPr>
              <a:pPr/>
              <a:t>88</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EA306-F6E8-49B7-9F97-8CB5257E96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ABA1CE-DC4D-4A72-B3F3-6D79283479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89FFDF-92FB-4574-A673-7511B962B6ED}"/>
              </a:ext>
            </a:extLst>
          </p:cNvPr>
          <p:cNvSpPr>
            <a:spLocks noGrp="1"/>
          </p:cNvSpPr>
          <p:nvPr>
            <p:ph type="dt" sz="half" idx="10"/>
          </p:nvPr>
        </p:nvSpPr>
        <p:spPr/>
        <p:txBody>
          <a:bodyPr/>
          <a:lstStyle/>
          <a:p>
            <a:fld id="{7872336A-A08B-474A-A437-72F53D7C6EFA}" type="datetimeFigureOut">
              <a:rPr lang="en-US" smtClean="0"/>
              <a:t>5/19/2023</a:t>
            </a:fld>
            <a:endParaRPr lang="en-US"/>
          </a:p>
        </p:txBody>
      </p:sp>
      <p:sp>
        <p:nvSpPr>
          <p:cNvPr id="5" name="Footer Placeholder 4">
            <a:extLst>
              <a:ext uri="{FF2B5EF4-FFF2-40B4-BE49-F238E27FC236}">
                <a16:creationId xmlns:a16="http://schemas.microsoft.com/office/drawing/2014/main" id="{166BC0B9-75C5-4EAF-922D-FA6AE253F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A563CA-F5D7-48FD-98B0-74D26337F9FB}"/>
              </a:ext>
            </a:extLst>
          </p:cNvPr>
          <p:cNvSpPr>
            <a:spLocks noGrp="1"/>
          </p:cNvSpPr>
          <p:nvPr>
            <p:ph type="sldNum" sz="quarter" idx="12"/>
          </p:nvPr>
        </p:nvSpPr>
        <p:spPr/>
        <p:txBody>
          <a:bodyPr/>
          <a:lstStyle/>
          <a:p>
            <a:fld id="{4C7BF738-420B-4C72-B60F-972F70981D4D}" type="slidenum">
              <a:rPr lang="en-US" smtClean="0"/>
              <a:t>‹#›</a:t>
            </a:fld>
            <a:endParaRPr lang="en-US"/>
          </a:p>
        </p:txBody>
      </p:sp>
    </p:spTree>
    <p:extLst>
      <p:ext uri="{BB962C8B-B14F-4D97-AF65-F5344CB8AC3E}">
        <p14:creationId xmlns:p14="http://schemas.microsoft.com/office/powerpoint/2010/main" val="3479709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1417F-08A6-4E3D-966D-2E8E86B76D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A59998-BCBD-4F68-92D9-074E8D2A6C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076BA-D3E8-4597-8936-5687DF704547}"/>
              </a:ext>
            </a:extLst>
          </p:cNvPr>
          <p:cNvSpPr>
            <a:spLocks noGrp="1"/>
          </p:cNvSpPr>
          <p:nvPr>
            <p:ph type="dt" sz="half" idx="10"/>
          </p:nvPr>
        </p:nvSpPr>
        <p:spPr/>
        <p:txBody>
          <a:bodyPr/>
          <a:lstStyle/>
          <a:p>
            <a:fld id="{7872336A-A08B-474A-A437-72F53D7C6EFA}" type="datetimeFigureOut">
              <a:rPr lang="en-US" smtClean="0"/>
              <a:t>5/19/2023</a:t>
            </a:fld>
            <a:endParaRPr lang="en-US"/>
          </a:p>
        </p:txBody>
      </p:sp>
      <p:sp>
        <p:nvSpPr>
          <p:cNvPr id="5" name="Footer Placeholder 4">
            <a:extLst>
              <a:ext uri="{FF2B5EF4-FFF2-40B4-BE49-F238E27FC236}">
                <a16:creationId xmlns:a16="http://schemas.microsoft.com/office/drawing/2014/main" id="{8C031D4A-D442-45E7-9728-3DDAE50D6B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D612CF-38F7-4195-A73F-76A8E0682E7F}"/>
              </a:ext>
            </a:extLst>
          </p:cNvPr>
          <p:cNvSpPr>
            <a:spLocks noGrp="1"/>
          </p:cNvSpPr>
          <p:nvPr>
            <p:ph type="sldNum" sz="quarter" idx="12"/>
          </p:nvPr>
        </p:nvSpPr>
        <p:spPr/>
        <p:txBody>
          <a:bodyPr/>
          <a:lstStyle/>
          <a:p>
            <a:fld id="{4C7BF738-420B-4C72-B60F-972F70981D4D}" type="slidenum">
              <a:rPr lang="en-US" smtClean="0"/>
              <a:t>‹#›</a:t>
            </a:fld>
            <a:endParaRPr lang="en-US"/>
          </a:p>
        </p:txBody>
      </p:sp>
    </p:spTree>
    <p:extLst>
      <p:ext uri="{BB962C8B-B14F-4D97-AF65-F5344CB8AC3E}">
        <p14:creationId xmlns:p14="http://schemas.microsoft.com/office/powerpoint/2010/main" val="1472708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B22BED-1CDF-4A8A-9BB2-2B5B239E74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84F5E9-E3FD-4ECE-9FC2-5F45D6F799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7A33A5-8B1A-4271-B227-B5C2EB14413C}"/>
              </a:ext>
            </a:extLst>
          </p:cNvPr>
          <p:cNvSpPr>
            <a:spLocks noGrp="1"/>
          </p:cNvSpPr>
          <p:nvPr>
            <p:ph type="dt" sz="half" idx="10"/>
          </p:nvPr>
        </p:nvSpPr>
        <p:spPr/>
        <p:txBody>
          <a:bodyPr/>
          <a:lstStyle/>
          <a:p>
            <a:fld id="{7872336A-A08B-474A-A437-72F53D7C6EFA}" type="datetimeFigureOut">
              <a:rPr lang="en-US" smtClean="0"/>
              <a:t>5/19/2023</a:t>
            </a:fld>
            <a:endParaRPr lang="en-US"/>
          </a:p>
        </p:txBody>
      </p:sp>
      <p:sp>
        <p:nvSpPr>
          <p:cNvPr id="5" name="Footer Placeholder 4">
            <a:extLst>
              <a:ext uri="{FF2B5EF4-FFF2-40B4-BE49-F238E27FC236}">
                <a16:creationId xmlns:a16="http://schemas.microsoft.com/office/drawing/2014/main" id="{D49AC575-8AB2-406E-85D3-826EF0706D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60DA83-4429-4CBE-94F3-FC7081CB30C9}"/>
              </a:ext>
            </a:extLst>
          </p:cNvPr>
          <p:cNvSpPr>
            <a:spLocks noGrp="1"/>
          </p:cNvSpPr>
          <p:nvPr>
            <p:ph type="sldNum" sz="quarter" idx="12"/>
          </p:nvPr>
        </p:nvSpPr>
        <p:spPr/>
        <p:txBody>
          <a:bodyPr/>
          <a:lstStyle/>
          <a:p>
            <a:fld id="{4C7BF738-420B-4C72-B60F-972F70981D4D}" type="slidenum">
              <a:rPr lang="en-US" smtClean="0"/>
              <a:t>‹#›</a:t>
            </a:fld>
            <a:endParaRPr lang="en-US"/>
          </a:p>
        </p:txBody>
      </p:sp>
    </p:spTree>
    <p:extLst>
      <p:ext uri="{BB962C8B-B14F-4D97-AF65-F5344CB8AC3E}">
        <p14:creationId xmlns:p14="http://schemas.microsoft.com/office/powerpoint/2010/main" val="244657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202CD-A229-4E74-928A-3EE6666324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366488-F34C-4E2F-B9E8-B23111EAB3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D1922-F5E4-470D-A7E2-F85E41A28032}"/>
              </a:ext>
            </a:extLst>
          </p:cNvPr>
          <p:cNvSpPr>
            <a:spLocks noGrp="1"/>
          </p:cNvSpPr>
          <p:nvPr>
            <p:ph type="dt" sz="half" idx="10"/>
          </p:nvPr>
        </p:nvSpPr>
        <p:spPr/>
        <p:txBody>
          <a:bodyPr/>
          <a:lstStyle/>
          <a:p>
            <a:fld id="{7872336A-A08B-474A-A437-72F53D7C6EFA}" type="datetimeFigureOut">
              <a:rPr lang="en-US" smtClean="0"/>
              <a:t>5/19/2023</a:t>
            </a:fld>
            <a:endParaRPr lang="en-US"/>
          </a:p>
        </p:txBody>
      </p:sp>
      <p:sp>
        <p:nvSpPr>
          <p:cNvPr id="5" name="Footer Placeholder 4">
            <a:extLst>
              <a:ext uri="{FF2B5EF4-FFF2-40B4-BE49-F238E27FC236}">
                <a16:creationId xmlns:a16="http://schemas.microsoft.com/office/drawing/2014/main" id="{A6739F0B-212B-4A08-B501-5E0487620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0B44F-8A6C-4520-A26B-5D1F01A18141}"/>
              </a:ext>
            </a:extLst>
          </p:cNvPr>
          <p:cNvSpPr>
            <a:spLocks noGrp="1"/>
          </p:cNvSpPr>
          <p:nvPr>
            <p:ph type="sldNum" sz="quarter" idx="12"/>
          </p:nvPr>
        </p:nvSpPr>
        <p:spPr/>
        <p:txBody>
          <a:bodyPr/>
          <a:lstStyle/>
          <a:p>
            <a:fld id="{4C7BF738-420B-4C72-B60F-972F70981D4D}" type="slidenum">
              <a:rPr lang="en-US" smtClean="0"/>
              <a:t>‹#›</a:t>
            </a:fld>
            <a:endParaRPr lang="en-US"/>
          </a:p>
        </p:txBody>
      </p:sp>
    </p:spTree>
    <p:extLst>
      <p:ext uri="{BB962C8B-B14F-4D97-AF65-F5344CB8AC3E}">
        <p14:creationId xmlns:p14="http://schemas.microsoft.com/office/powerpoint/2010/main" val="2822224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D475-7966-41DD-80C2-9A6D21AD05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CEE3D6-2EDB-4911-8B6E-6D23BAC5E6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380719-F740-432E-A1D1-DBBC9A034B2A}"/>
              </a:ext>
            </a:extLst>
          </p:cNvPr>
          <p:cNvSpPr>
            <a:spLocks noGrp="1"/>
          </p:cNvSpPr>
          <p:nvPr>
            <p:ph type="dt" sz="half" idx="10"/>
          </p:nvPr>
        </p:nvSpPr>
        <p:spPr/>
        <p:txBody>
          <a:bodyPr/>
          <a:lstStyle/>
          <a:p>
            <a:fld id="{7872336A-A08B-474A-A437-72F53D7C6EFA}" type="datetimeFigureOut">
              <a:rPr lang="en-US" smtClean="0"/>
              <a:t>5/19/2023</a:t>
            </a:fld>
            <a:endParaRPr lang="en-US"/>
          </a:p>
        </p:txBody>
      </p:sp>
      <p:sp>
        <p:nvSpPr>
          <p:cNvPr id="5" name="Footer Placeholder 4">
            <a:extLst>
              <a:ext uri="{FF2B5EF4-FFF2-40B4-BE49-F238E27FC236}">
                <a16:creationId xmlns:a16="http://schemas.microsoft.com/office/drawing/2014/main" id="{1EAE5D45-71ED-48F8-A96C-B195CDE749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D42470-7FA4-42B9-B88D-DDEBA053C044}"/>
              </a:ext>
            </a:extLst>
          </p:cNvPr>
          <p:cNvSpPr>
            <a:spLocks noGrp="1"/>
          </p:cNvSpPr>
          <p:nvPr>
            <p:ph type="sldNum" sz="quarter" idx="12"/>
          </p:nvPr>
        </p:nvSpPr>
        <p:spPr/>
        <p:txBody>
          <a:bodyPr/>
          <a:lstStyle/>
          <a:p>
            <a:fld id="{4C7BF738-420B-4C72-B60F-972F70981D4D}" type="slidenum">
              <a:rPr lang="en-US" smtClean="0"/>
              <a:t>‹#›</a:t>
            </a:fld>
            <a:endParaRPr lang="en-US"/>
          </a:p>
        </p:txBody>
      </p:sp>
    </p:spTree>
    <p:extLst>
      <p:ext uri="{BB962C8B-B14F-4D97-AF65-F5344CB8AC3E}">
        <p14:creationId xmlns:p14="http://schemas.microsoft.com/office/powerpoint/2010/main" val="4096987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FBA0A-C1E0-4F3A-B3E1-D63B44E32A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1992B7-3DBE-407F-A897-97DB01B7DB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F00E25-3150-46F7-B262-89CCA341B6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43AB97-F0C5-42D3-9F08-E3E30330CF9F}"/>
              </a:ext>
            </a:extLst>
          </p:cNvPr>
          <p:cNvSpPr>
            <a:spLocks noGrp="1"/>
          </p:cNvSpPr>
          <p:nvPr>
            <p:ph type="dt" sz="half" idx="10"/>
          </p:nvPr>
        </p:nvSpPr>
        <p:spPr/>
        <p:txBody>
          <a:bodyPr/>
          <a:lstStyle/>
          <a:p>
            <a:fld id="{7872336A-A08B-474A-A437-72F53D7C6EFA}" type="datetimeFigureOut">
              <a:rPr lang="en-US" smtClean="0"/>
              <a:t>5/19/2023</a:t>
            </a:fld>
            <a:endParaRPr lang="en-US"/>
          </a:p>
        </p:txBody>
      </p:sp>
      <p:sp>
        <p:nvSpPr>
          <p:cNvPr id="6" name="Footer Placeholder 5">
            <a:extLst>
              <a:ext uri="{FF2B5EF4-FFF2-40B4-BE49-F238E27FC236}">
                <a16:creationId xmlns:a16="http://schemas.microsoft.com/office/drawing/2014/main" id="{C7D9382C-B6B0-4ADE-AE3E-58F90C60B7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D48C0F-04AC-4F95-AE7B-0C6E85CDFFD6}"/>
              </a:ext>
            </a:extLst>
          </p:cNvPr>
          <p:cNvSpPr>
            <a:spLocks noGrp="1"/>
          </p:cNvSpPr>
          <p:nvPr>
            <p:ph type="sldNum" sz="quarter" idx="12"/>
          </p:nvPr>
        </p:nvSpPr>
        <p:spPr/>
        <p:txBody>
          <a:bodyPr/>
          <a:lstStyle/>
          <a:p>
            <a:fld id="{4C7BF738-420B-4C72-B60F-972F70981D4D}" type="slidenum">
              <a:rPr lang="en-US" smtClean="0"/>
              <a:t>‹#›</a:t>
            </a:fld>
            <a:endParaRPr lang="en-US"/>
          </a:p>
        </p:txBody>
      </p:sp>
    </p:spTree>
    <p:extLst>
      <p:ext uri="{BB962C8B-B14F-4D97-AF65-F5344CB8AC3E}">
        <p14:creationId xmlns:p14="http://schemas.microsoft.com/office/powerpoint/2010/main" val="4025080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255C-05FB-47F5-B704-D8F26F8B4D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F92EC1-014C-49C1-888A-5AFD377DDC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355E7A-6BFB-462B-B449-CA7B52B9EB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85C29C-60B0-4733-909F-B7DEE6F866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53B79E-14D9-41B3-993F-0D2C92E49D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2473C0-C432-40E0-AD4E-FE4C542773A4}"/>
              </a:ext>
            </a:extLst>
          </p:cNvPr>
          <p:cNvSpPr>
            <a:spLocks noGrp="1"/>
          </p:cNvSpPr>
          <p:nvPr>
            <p:ph type="dt" sz="half" idx="10"/>
          </p:nvPr>
        </p:nvSpPr>
        <p:spPr/>
        <p:txBody>
          <a:bodyPr/>
          <a:lstStyle/>
          <a:p>
            <a:fld id="{7872336A-A08B-474A-A437-72F53D7C6EFA}" type="datetimeFigureOut">
              <a:rPr lang="en-US" smtClean="0"/>
              <a:t>5/19/2023</a:t>
            </a:fld>
            <a:endParaRPr lang="en-US"/>
          </a:p>
        </p:txBody>
      </p:sp>
      <p:sp>
        <p:nvSpPr>
          <p:cNvPr id="8" name="Footer Placeholder 7">
            <a:extLst>
              <a:ext uri="{FF2B5EF4-FFF2-40B4-BE49-F238E27FC236}">
                <a16:creationId xmlns:a16="http://schemas.microsoft.com/office/drawing/2014/main" id="{91875C9F-3E7E-461A-BB1B-19929F94F5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A37BA2-629A-4847-84C3-276DF4F445DC}"/>
              </a:ext>
            </a:extLst>
          </p:cNvPr>
          <p:cNvSpPr>
            <a:spLocks noGrp="1"/>
          </p:cNvSpPr>
          <p:nvPr>
            <p:ph type="sldNum" sz="quarter" idx="12"/>
          </p:nvPr>
        </p:nvSpPr>
        <p:spPr/>
        <p:txBody>
          <a:bodyPr/>
          <a:lstStyle/>
          <a:p>
            <a:fld id="{4C7BF738-420B-4C72-B60F-972F70981D4D}" type="slidenum">
              <a:rPr lang="en-US" smtClean="0"/>
              <a:t>‹#›</a:t>
            </a:fld>
            <a:endParaRPr lang="en-US"/>
          </a:p>
        </p:txBody>
      </p:sp>
    </p:spTree>
    <p:extLst>
      <p:ext uri="{BB962C8B-B14F-4D97-AF65-F5344CB8AC3E}">
        <p14:creationId xmlns:p14="http://schemas.microsoft.com/office/powerpoint/2010/main" val="39468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AA6-25FB-4F9C-8A88-FB6FD78090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C080DA-D778-493F-BC88-4C1C0236021A}"/>
              </a:ext>
            </a:extLst>
          </p:cNvPr>
          <p:cNvSpPr>
            <a:spLocks noGrp="1"/>
          </p:cNvSpPr>
          <p:nvPr>
            <p:ph type="dt" sz="half" idx="10"/>
          </p:nvPr>
        </p:nvSpPr>
        <p:spPr/>
        <p:txBody>
          <a:bodyPr/>
          <a:lstStyle/>
          <a:p>
            <a:fld id="{7872336A-A08B-474A-A437-72F53D7C6EFA}" type="datetimeFigureOut">
              <a:rPr lang="en-US" smtClean="0"/>
              <a:t>5/19/2023</a:t>
            </a:fld>
            <a:endParaRPr lang="en-US"/>
          </a:p>
        </p:txBody>
      </p:sp>
      <p:sp>
        <p:nvSpPr>
          <p:cNvPr id="4" name="Footer Placeholder 3">
            <a:extLst>
              <a:ext uri="{FF2B5EF4-FFF2-40B4-BE49-F238E27FC236}">
                <a16:creationId xmlns:a16="http://schemas.microsoft.com/office/drawing/2014/main" id="{0A56BAB0-7932-4B21-9AC4-4478A6C50F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A05144-AC8D-4685-97D2-491337B54429}"/>
              </a:ext>
            </a:extLst>
          </p:cNvPr>
          <p:cNvSpPr>
            <a:spLocks noGrp="1"/>
          </p:cNvSpPr>
          <p:nvPr>
            <p:ph type="sldNum" sz="quarter" idx="12"/>
          </p:nvPr>
        </p:nvSpPr>
        <p:spPr/>
        <p:txBody>
          <a:bodyPr/>
          <a:lstStyle/>
          <a:p>
            <a:fld id="{4C7BF738-420B-4C72-B60F-972F70981D4D}" type="slidenum">
              <a:rPr lang="en-US" smtClean="0"/>
              <a:t>‹#›</a:t>
            </a:fld>
            <a:endParaRPr lang="en-US"/>
          </a:p>
        </p:txBody>
      </p:sp>
    </p:spTree>
    <p:extLst>
      <p:ext uri="{BB962C8B-B14F-4D97-AF65-F5344CB8AC3E}">
        <p14:creationId xmlns:p14="http://schemas.microsoft.com/office/powerpoint/2010/main" val="1306187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445059-9C23-4FCA-892A-1189D2E6E3F0}"/>
              </a:ext>
            </a:extLst>
          </p:cNvPr>
          <p:cNvSpPr>
            <a:spLocks noGrp="1"/>
          </p:cNvSpPr>
          <p:nvPr>
            <p:ph type="dt" sz="half" idx="10"/>
          </p:nvPr>
        </p:nvSpPr>
        <p:spPr/>
        <p:txBody>
          <a:bodyPr/>
          <a:lstStyle/>
          <a:p>
            <a:fld id="{7872336A-A08B-474A-A437-72F53D7C6EFA}" type="datetimeFigureOut">
              <a:rPr lang="en-US" smtClean="0"/>
              <a:t>5/19/2023</a:t>
            </a:fld>
            <a:endParaRPr lang="en-US"/>
          </a:p>
        </p:txBody>
      </p:sp>
      <p:sp>
        <p:nvSpPr>
          <p:cNvPr id="3" name="Footer Placeholder 2">
            <a:extLst>
              <a:ext uri="{FF2B5EF4-FFF2-40B4-BE49-F238E27FC236}">
                <a16:creationId xmlns:a16="http://schemas.microsoft.com/office/drawing/2014/main" id="{588A0EC0-4F53-4216-B09C-9D6143C2DB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4C4E0A-331C-4562-A4B3-4C3383FF6046}"/>
              </a:ext>
            </a:extLst>
          </p:cNvPr>
          <p:cNvSpPr>
            <a:spLocks noGrp="1"/>
          </p:cNvSpPr>
          <p:nvPr>
            <p:ph type="sldNum" sz="quarter" idx="12"/>
          </p:nvPr>
        </p:nvSpPr>
        <p:spPr/>
        <p:txBody>
          <a:bodyPr/>
          <a:lstStyle/>
          <a:p>
            <a:fld id="{4C7BF738-420B-4C72-B60F-972F70981D4D}" type="slidenum">
              <a:rPr lang="en-US" smtClean="0"/>
              <a:t>‹#›</a:t>
            </a:fld>
            <a:endParaRPr lang="en-US"/>
          </a:p>
        </p:txBody>
      </p:sp>
    </p:spTree>
    <p:extLst>
      <p:ext uri="{BB962C8B-B14F-4D97-AF65-F5344CB8AC3E}">
        <p14:creationId xmlns:p14="http://schemas.microsoft.com/office/powerpoint/2010/main" val="3990416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CBD57-C6E4-44B7-AD70-D99CC38142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555A6F-638E-4A37-A3E9-A5E6FA6042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8B41FA-D9E1-46CC-BA28-272F125F3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D32A4E-CEF6-4AAC-A5F2-1D8E356770B7}"/>
              </a:ext>
            </a:extLst>
          </p:cNvPr>
          <p:cNvSpPr>
            <a:spLocks noGrp="1"/>
          </p:cNvSpPr>
          <p:nvPr>
            <p:ph type="dt" sz="half" idx="10"/>
          </p:nvPr>
        </p:nvSpPr>
        <p:spPr/>
        <p:txBody>
          <a:bodyPr/>
          <a:lstStyle/>
          <a:p>
            <a:fld id="{7872336A-A08B-474A-A437-72F53D7C6EFA}" type="datetimeFigureOut">
              <a:rPr lang="en-US" smtClean="0"/>
              <a:t>5/19/2023</a:t>
            </a:fld>
            <a:endParaRPr lang="en-US"/>
          </a:p>
        </p:txBody>
      </p:sp>
      <p:sp>
        <p:nvSpPr>
          <p:cNvPr id="6" name="Footer Placeholder 5">
            <a:extLst>
              <a:ext uri="{FF2B5EF4-FFF2-40B4-BE49-F238E27FC236}">
                <a16:creationId xmlns:a16="http://schemas.microsoft.com/office/drawing/2014/main" id="{2721437A-AFE6-4888-A2F4-CD07007A6F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FFAD4E-EC11-4F8A-8A6D-711F31F94BBF}"/>
              </a:ext>
            </a:extLst>
          </p:cNvPr>
          <p:cNvSpPr>
            <a:spLocks noGrp="1"/>
          </p:cNvSpPr>
          <p:nvPr>
            <p:ph type="sldNum" sz="quarter" idx="12"/>
          </p:nvPr>
        </p:nvSpPr>
        <p:spPr/>
        <p:txBody>
          <a:bodyPr/>
          <a:lstStyle/>
          <a:p>
            <a:fld id="{4C7BF738-420B-4C72-B60F-972F70981D4D}" type="slidenum">
              <a:rPr lang="en-US" smtClean="0"/>
              <a:t>‹#›</a:t>
            </a:fld>
            <a:endParaRPr lang="en-US"/>
          </a:p>
        </p:txBody>
      </p:sp>
    </p:spTree>
    <p:extLst>
      <p:ext uri="{BB962C8B-B14F-4D97-AF65-F5344CB8AC3E}">
        <p14:creationId xmlns:p14="http://schemas.microsoft.com/office/powerpoint/2010/main" val="708160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C5A1E-5D6E-433C-8D1F-AD7E2F45BC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DB004F-BA9B-4608-8205-CFBF9DE037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3853E3-FEED-4032-AA37-D245BA7BB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8D0957-1005-447F-9150-25593A65F82A}"/>
              </a:ext>
            </a:extLst>
          </p:cNvPr>
          <p:cNvSpPr>
            <a:spLocks noGrp="1"/>
          </p:cNvSpPr>
          <p:nvPr>
            <p:ph type="dt" sz="half" idx="10"/>
          </p:nvPr>
        </p:nvSpPr>
        <p:spPr/>
        <p:txBody>
          <a:bodyPr/>
          <a:lstStyle/>
          <a:p>
            <a:fld id="{7872336A-A08B-474A-A437-72F53D7C6EFA}" type="datetimeFigureOut">
              <a:rPr lang="en-US" smtClean="0"/>
              <a:t>5/19/2023</a:t>
            </a:fld>
            <a:endParaRPr lang="en-US"/>
          </a:p>
        </p:txBody>
      </p:sp>
      <p:sp>
        <p:nvSpPr>
          <p:cNvPr id="6" name="Footer Placeholder 5">
            <a:extLst>
              <a:ext uri="{FF2B5EF4-FFF2-40B4-BE49-F238E27FC236}">
                <a16:creationId xmlns:a16="http://schemas.microsoft.com/office/drawing/2014/main" id="{45D41AC2-6980-460B-8C8A-07936D23FD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6E634-70B4-4E46-A051-8A19CB4BC388}"/>
              </a:ext>
            </a:extLst>
          </p:cNvPr>
          <p:cNvSpPr>
            <a:spLocks noGrp="1"/>
          </p:cNvSpPr>
          <p:nvPr>
            <p:ph type="sldNum" sz="quarter" idx="12"/>
          </p:nvPr>
        </p:nvSpPr>
        <p:spPr/>
        <p:txBody>
          <a:bodyPr/>
          <a:lstStyle/>
          <a:p>
            <a:fld id="{4C7BF738-420B-4C72-B60F-972F70981D4D}" type="slidenum">
              <a:rPr lang="en-US" smtClean="0"/>
              <a:t>‹#›</a:t>
            </a:fld>
            <a:endParaRPr lang="en-US"/>
          </a:p>
        </p:txBody>
      </p:sp>
    </p:spTree>
    <p:extLst>
      <p:ext uri="{BB962C8B-B14F-4D97-AF65-F5344CB8AC3E}">
        <p14:creationId xmlns:p14="http://schemas.microsoft.com/office/powerpoint/2010/main" val="1338424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177F38-277C-4702-85D3-83960D614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1272F8-9B5E-41EE-BEE9-A312764656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87BF88-7E2E-432D-B783-7607AA1F0E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2336A-A08B-474A-A437-72F53D7C6EFA}" type="datetimeFigureOut">
              <a:rPr lang="en-US" smtClean="0"/>
              <a:t>5/19/2023</a:t>
            </a:fld>
            <a:endParaRPr lang="en-US"/>
          </a:p>
        </p:txBody>
      </p:sp>
      <p:sp>
        <p:nvSpPr>
          <p:cNvPr id="5" name="Footer Placeholder 4">
            <a:extLst>
              <a:ext uri="{FF2B5EF4-FFF2-40B4-BE49-F238E27FC236}">
                <a16:creationId xmlns:a16="http://schemas.microsoft.com/office/drawing/2014/main" id="{9EA60A95-083E-4471-854D-A8197CFCBA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135C14-520C-4285-BDC8-3CD7987F85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BF738-420B-4C72-B60F-972F70981D4D}" type="slidenum">
              <a:rPr lang="en-US" smtClean="0"/>
              <a:t>‹#›</a:t>
            </a:fld>
            <a:endParaRPr lang="en-US"/>
          </a:p>
        </p:txBody>
      </p:sp>
    </p:spTree>
    <p:extLst>
      <p:ext uri="{BB962C8B-B14F-4D97-AF65-F5344CB8AC3E}">
        <p14:creationId xmlns:p14="http://schemas.microsoft.com/office/powerpoint/2010/main" val="52653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helpguide.org/mental/stress_signs.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linkedin.com/pulse/whats-your-stress-level-each-industry-from-arts-tech-has-anders/" TargetMode="External"/><Relationship Id="rId2" Type="http://schemas.openxmlformats.org/officeDocument/2006/relationships/hyperlink" Target="https://www.linkedin.com/pulse/whats-your-stress-level-each-industry-from-arts-tech-has-anders"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linkedin.com/pulse/doctor-burnout-how-spot-fix-michael-sopher?trk=eml-b2_content_ecosystem_digest-network_publishes-239-null&amp;midToken=AQEOCEYh-iM9rg&amp;fromEmail=fromEmail&amp;ut=2TDlAjI-ZTeCU1"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well.blogs.nytimes.com/2013/09/26/easing-doctor-burnout-with-mindfulness/?_r=0"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4.jpe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hyperlink" Target="mailto:martralyn@msn.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4" name="Rectangle 263">
            <a:extLst>
              <a:ext uri="{FF2B5EF4-FFF2-40B4-BE49-F238E27FC236}">
                <a16:creationId xmlns:a16="http://schemas.microsoft.com/office/drawing/2014/main" id="{2111B97A-2FB0-4625-8C2E-CDCB1AF68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6" name="Group 265">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267" name="Straight Connector 266">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68" name="Rectangle 267">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0" name="Rectangle 269">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a:extLst>
              <a:ext uri="{FF2B5EF4-FFF2-40B4-BE49-F238E27FC236}">
                <a16:creationId xmlns:a16="http://schemas.microsoft.com/office/drawing/2014/main" id="{5BECE72B-BEA6-43FB-8A60-09EF9E5CB7DC}"/>
              </a:ext>
            </a:extLst>
          </p:cNvPr>
          <p:cNvSpPr>
            <a:spLocks noGrp="1" noChangeArrowheads="1"/>
          </p:cNvSpPr>
          <p:nvPr>
            <p:ph type="ctrTitle"/>
          </p:nvPr>
        </p:nvSpPr>
        <p:spPr>
          <a:xfrm>
            <a:off x="1060232" y="3801738"/>
            <a:ext cx="10071536" cy="929750"/>
          </a:xfrm>
        </p:spPr>
        <p:txBody>
          <a:bodyPr vert="horz" lIns="91440" tIns="45720" rIns="91440" bIns="45720" rtlCol="0" anchor="b">
            <a:normAutofit/>
          </a:bodyPr>
          <a:lstStyle/>
          <a:p>
            <a:pPr>
              <a:defRPr/>
            </a:pPr>
            <a:r>
              <a:rPr lang="en-US" sz="5200"/>
              <a:t>Preventing Burnout</a:t>
            </a:r>
          </a:p>
        </p:txBody>
      </p:sp>
      <p:sp>
        <p:nvSpPr>
          <p:cNvPr id="10243" name="Rectangle 3">
            <a:extLst>
              <a:ext uri="{FF2B5EF4-FFF2-40B4-BE49-F238E27FC236}">
                <a16:creationId xmlns:a16="http://schemas.microsoft.com/office/drawing/2014/main" id="{3173B994-810C-4AD1-AD53-228913B05FBC}"/>
              </a:ext>
            </a:extLst>
          </p:cNvPr>
          <p:cNvSpPr>
            <a:spLocks noGrp="1" noChangeArrowheads="1"/>
          </p:cNvSpPr>
          <p:nvPr>
            <p:ph type="subTitle" idx="1"/>
          </p:nvPr>
        </p:nvSpPr>
        <p:spPr>
          <a:xfrm>
            <a:off x="1060232" y="4861899"/>
            <a:ext cx="10071536" cy="448377"/>
          </a:xfrm>
        </p:spPr>
        <p:txBody>
          <a:bodyPr vert="horz" lIns="91440" tIns="45720" rIns="91440" bIns="45720" rtlCol="0" anchor="t">
            <a:normAutofit/>
          </a:bodyPr>
          <a:lstStyle/>
          <a:p>
            <a:pPr>
              <a:defRPr/>
            </a:pPr>
            <a:r>
              <a:rPr lang="en-US" sz="2000"/>
              <a:t>Lynn Lawrence, MSOL, CPOT, ABOC, COA, OSC</a:t>
            </a:r>
          </a:p>
        </p:txBody>
      </p:sp>
      <p:pic>
        <p:nvPicPr>
          <p:cNvPr id="4102" name="Picture 6" descr="C:\Users\Tracy\Pictures\photo (4).JPG">
            <a:extLst>
              <a:ext uri="{FF2B5EF4-FFF2-40B4-BE49-F238E27FC236}">
                <a16:creationId xmlns:a16="http://schemas.microsoft.com/office/drawing/2014/main" id="{8AF3BA69-18E4-42E4-8C5A-B40883D325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856" b="2"/>
          <a:stretch/>
        </p:blipFill>
        <p:spPr bwMode="auto">
          <a:xfrm>
            <a:off x="1572121" y="772621"/>
            <a:ext cx="1957531" cy="2743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C:\Users\Tracy\Pictures\Lecture Photos\emotional stress.jpg">
            <a:extLst>
              <a:ext uri="{FF2B5EF4-FFF2-40B4-BE49-F238E27FC236}">
                <a16:creationId xmlns:a16="http://schemas.microsoft.com/office/drawing/2014/main" id="{9E2DDF3D-AA59-4103-9E80-50144FCB3B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20" r="5" b="5"/>
          <a:stretch/>
        </p:blipFill>
        <p:spPr bwMode="auto">
          <a:xfrm>
            <a:off x="4457293" y="1024832"/>
            <a:ext cx="3292790" cy="22387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C:\Users\Tracy\Pictures\Lecture Photos\hand off.jpg">
            <a:extLst>
              <a:ext uri="{FF2B5EF4-FFF2-40B4-BE49-F238E27FC236}">
                <a16:creationId xmlns:a16="http://schemas.microsoft.com/office/drawing/2014/main" id="{8FBE09F9-99BB-47E0-B6BB-6898AF8B66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2"/>
          <a:stretch/>
        </p:blipFill>
        <p:spPr bwMode="auto">
          <a:xfrm>
            <a:off x="8015984" y="1024832"/>
            <a:ext cx="3292790" cy="22387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a:extLst>
              <a:ext uri="{FF2B5EF4-FFF2-40B4-BE49-F238E27FC236}">
                <a16:creationId xmlns:a16="http://schemas.microsoft.com/office/drawing/2014/main" id="{9063607A-04B8-49B9-B754-90439B61CBAF}"/>
              </a:ext>
            </a:extLst>
          </p:cNvPr>
          <p:cNvSpPr txBox="1">
            <a:spLocks noChangeArrowheads="1"/>
          </p:cNvSpPr>
          <p:nvPr/>
        </p:nvSpPr>
        <p:spPr bwMode="auto">
          <a:xfrm>
            <a:off x="8535989" y="74613"/>
            <a:ext cx="2111475"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FontTx/>
              <a:buNone/>
            </a:pPr>
            <a:r>
              <a:rPr lang="en-US" altLang="en-US" sz="1800">
                <a:latin typeface="Garamond" panose="02020404030301010803" pitchFamily="18" charset="0"/>
              </a:rPr>
              <a:t>Financial disclosure:</a:t>
            </a:r>
          </a:p>
          <a:p>
            <a:pPr>
              <a:spcBef>
                <a:spcPct val="0"/>
              </a:spcBef>
              <a:spcAft>
                <a:spcPts val="600"/>
              </a:spcAft>
              <a:buFontTx/>
              <a:buNone/>
            </a:pPr>
            <a:r>
              <a:rPr lang="en-US" altLang="en-US" sz="1800" b="1">
                <a:solidFill>
                  <a:srgbClr val="FF0000"/>
                </a:solidFill>
                <a:latin typeface="Garamond" panose="02020404030301010803" pitchFamily="18" charset="0"/>
              </a:rPr>
              <a:t>Nothing to disclose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400"/>
                                        <p:tgtEl>
                                          <p:spTgt spid="1024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050"/>
                                        </p:tgtEl>
                                        <p:attrNameLst>
                                          <p:attrName>style.visibility</p:attrName>
                                        </p:attrNameLst>
                                      </p:cBhvr>
                                      <p:to>
                                        <p:strVal val="visible"/>
                                      </p:to>
                                    </p:set>
                                    <p:animEffect transition="in" filter="fade">
                                      <p:cBhvr>
                                        <p:cTn id="10" dur="4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1024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5" name="Content Placeholder 3" descr="motivation101.jpg">
            <a:extLst>
              <a:ext uri="{FF2B5EF4-FFF2-40B4-BE49-F238E27FC236}">
                <a16:creationId xmlns:a16="http://schemas.microsoft.com/office/drawing/2014/main" id="{E1B90252-EB87-4D81-8F67-3593F6A9AA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358639" y="168152"/>
            <a:ext cx="7417684" cy="64719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69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9" name="Picture 4" descr="C:\Users\Tracy\Pictures\Lecture Photos\broke heart.jpg">
            <a:extLst>
              <a:ext uri="{FF2B5EF4-FFF2-40B4-BE49-F238E27FC236}">
                <a16:creationId xmlns:a16="http://schemas.microsoft.com/office/drawing/2014/main" id="{3B178CDC-8881-4B9B-A875-344CCF313D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158851" y="643467"/>
            <a:ext cx="7874298" cy="557106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itle 1">
            <a:extLst>
              <a:ext uri="{FF2B5EF4-FFF2-40B4-BE49-F238E27FC236}">
                <a16:creationId xmlns:a16="http://schemas.microsoft.com/office/drawing/2014/main" id="{83A376F9-C532-41C4-BEC6-0E2479EAC5C7}"/>
              </a:ext>
            </a:extLst>
          </p:cNvPr>
          <p:cNvSpPr>
            <a:spLocks noGrp="1"/>
          </p:cNvSpPr>
          <p:nvPr>
            <p:ph type="title"/>
          </p:nvPr>
        </p:nvSpPr>
        <p:spPr>
          <a:xfrm>
            <a:off x="8115296" y="71585"/>
            <a:ext cx="4076683" cy="1655483"/>
          </a:xfrm>
        </p:spPr>
        <p:txBody>
          <a:bodyPr vert="horz" lIns="91440" tIns="45720" rIns="91440" bIns="45720" rtlCol="0" anchor="b">
            <a:normAutofit/>
          </a:bodyPr>
          <a:lstStyle/>
          <a:p>
            <a:r>
              <a:rPr lang="en-US" altLang="en-US" sz="3700" dirty="0"/>
              <a:t>Two Types of People Get Burned out</a:t>
            </a:r>
          </a:p>
        </p:txBody>
      </p:sp>
      <p:pic>
        <p:nvPicPr>
          <p:cNvPr id="15364" name="Content Placeholder 5" descr="caps lock.jpg">
            <a:extLst>
              <a:ext uri="{FF2B5EF4-FFF2-40B4-BE49-F238E27FC236}">
                <a16:creationId xmlns:a16="http://schemas.microsoft.com/office/drawing/2014/main" id="{05E62465-15C5-45A6-9F3B-B0ACF8AB82A0}"/>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565" r="7790" b="1"/>
          <a:stretch/>
        </p:blipFill>
        <p:spPr>
          <a:xfrm>
            <a:off x="20" y="431"/>
            <a:ext cx="8115280" cy="6408311"/>
          </a:xfrm>
          <a:prstGeom prst="rect">
            <a:avLst/>
          </a:prstGeom>
        </p:spPr>
      </p:pic>
      <p:sp>
        <p:nvSpPr>
          <p:cNvPr id="15363" name="Content Placeholder 3">
            <a:extLst>
              <a:ext uri="{FF2B5EF4-FFF2-40B4-BE49-F238E27FC236}">
                <a16:creationId xmlns:a16="http://schemas.microsoft.com/office/drawing/2014/main" id="{C5788D04-B8E6-4572-91E4-1017CECD4AB5}"/>
              </a:ext>
            </a:extLst>
          </p:cNvPr>
          <p:cNvSpPr>
            <a:spLocks noGrp="1"/>
          </p:cNvSpPr>
          <p:nvPr>
            <p:ph sz="half" idx="1"/>
          </p:nvPr>
        </p:nvSpPr>
        <p:spPr>
          <a:xfrm>
            <a:off x="8362335" y="2418408"/>
            <a:ext cx="3716594" cy="3540265"/>
          </a:xfrm>
        </p:spPr>
        <p:txBody>
          <a:bodyPr vert="horz" lIns="91440" tIns="45720" rIns="91440" bIns="45720" rtlCol="0">
            <a:normAutofit/>
          </a:bodyPr>
          <a:lstStyle/>
          <a:p>
            <a:r>
              <a:rPr lang="en-US" altLang="en-US" dirty="0"/>
              <a:t>Those that care</a:t>
            </a:r>
          </a:p>
          <a:p>
            <a:r>
              <a:rPr lang="en-US" altLang="en-US" dirty="0"/>
              <a:t>Those that used to care</a:t>
            </a:r>
          </a:p>
        </p:txBody>
      </p:sp>
      <p:sp>
        <p:nvSpPr>
          <p:cNvPr id="75" name="Rectangle 74">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7" name="Content Placeholder 7">
            <a:extLst>
              <a:ext uri="{FF2B5EF4-FFF2-40B4-BE49-F238E27FC236}">
                <a16:creationId xmlns:a16="http://schemas.microsoft.com/office/drawing/2014/main" id="{BF6FD62C-56E0-4E17-9199-4995275776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785929" y="118929"/>
            <a:ext cx="6648628" cy="664862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Title 1">
            <a:extLst>
              <a:ext uri="{FF2B5EF4-FFF2-40B4-BE49-F238E27FC236}">
                <a16:creationId xmlns:a16="http://schemas.microsoft.com/office/drawing/2014/main" id="{8430F4FB-1E73-4B79-8CD9-DB9B1EF4B38B}"/>
              </a:ext>
            </a:extLst>
          </p:cNvPr>
          <p:cNvSpPr>
            <a:spLocks noGrp="1"/>
          </p:cNvSpPr>
          <p:nvPr>
            <p:ph type="title"/>
          </p:nvPr>
        </p:nvSpPr>
        <p:spPr>
          <a:xfrm>
            <a:off x="808638" y="386930"/>
            <a:ext cx="9236700" cy="1188950"/>
          </a:xfrm>
        </p:spPr>
        <p:txBody>
          <a:bodyPr anchor="b">
            <a:normAutofit/>
          </a:bodyPr>
          <a:lstStyle/>
          <a:p>
            <a:pPr eaLnBrk="1" hangingPunct="1"/>
            <a:r>
              <a:rPr lang="en-US" altLang="en-US" sz="5400"/>
              <a:t>#1 Reason For Sickness</a:t>
            </a:r>
          </a:p>
        </p:txBody>
      </p:sp>
      <p:grpSp>
        <p:nvGrpSpPr>
          <p:cNvPr id="74" name="Group 7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5" name="Rectangle 7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1" name="Content Placeholder 2">
            <a:extLst>
              <a:ext uri="{FF2B5EF4-FFF2-40B4-BE49-F238E27FC236}">
                <a16:creationId xmlns:a16="http://schemas.microsoft.com/office/drawing/2014/main" id="{4B8D4DB7-DB24-4E95-870F-5FF5C82D01A5}"/>
              </a:ext>
            </a:extLst>
          </p:cNvPr>
          <p:cNvSpPr>
            <a:spLocks noGrp="1"/>
          </p:cNvSpPr>
          <p:nvPr>
            <p:ph idx="1"/>
          </p:nvPr>
        </p:nvSpPr>
        <p:spPr>
          <a:xfrm>
            <a:off x="496919" y="2599509"/>
            <a:ext cx="10440409" cy="3435531"/>
          </a:xfrm>
        </p:spPr>
        <p:txBody>
          <a:bodyPr anchor="ctr">
            <a:normAutofit/>
          </a:bodyPr>
          <a:lstStyle/>
          <a:p>
            <a:pPr marL="0" indent="0" eaLnBrk="1" hangingPunct="1">
              <a:buNone/>
            </a:pPr>
            <a:r>
              <a:rPr lang="en-US" altLang="en-US" dirty="0"/>
              <a:t>Did you know that the number-one reason for sickness and disease in America today is stress? </a:t>
            </a:r>
            <a:r>
              <a:rPr lang="en-US" altLang="en-US" dirty="0">
                <a:highlight>
                  <a:srgbClr val="FFFF00"/>
                </a:highlight>
              </a:rPr>
              <a:t>That the number-one reason for prescribed medications is </a:t>
            </a:r>
            <a:r>
              <a:rPr lang="en-US" altLang="en-US" b="1" dirty="0">
                <a:highlight>
                  <a:srgbClr val="FFFF00"/>
                </a:highlight>
              </a:rPr>
              <a:t>anxiety</a:t>
            </a:r>
            <a:r>
              <a:rPr lang="en-US" altLang="en-US" dirty="0"/>
              <a:t>? That stress and anxiety lead to more doctor's office visits than anything else?</a:t>
            </a:r>
            <a:r>
              <a:rPr lang="en-US" altLang="en-US" b="1" dirty="0"/>
              <a:t> Stress </a:t>
            </a:r>
            <a:r>
              <a:rPr lang="en-US" altLang="en-US" dirty="0"/>
              <a:t>is literally killing us.</a:t>
            </a:r>
          </a:p>
          <a:p>
            <a:pPr marL="0" indent="0" algn="r">
              <a:buNone/>
            </a:pPr>
            <a:r>
              <a:rPr lang="en-US" altLang="en-US" sz="2400" dirty="0"/>
              <a:t>Jimmy Evans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itle 1">
            <a:extLst>
              <a:ext uri="{FF2B5EF4-FFF2-40B4-BE49-F238E27FC236}">
                <a16:creationId xmlns:a16="http://schemas.microsoft.com/office/drawing/2014/main" id="{F505512D-5D82-4323-9E29-13CF48BCBBE1}"/>
              </a:ext>
            </a:extLst>
          </p:cNvPr>
          <p:cNvSpPr>
            <a:spLocks noGrp="1"/>
          </p:cNvSpPr>
          <p:nvPr>
            <p:ph type="title"/>
          </p:nvPr>
        </p:nvSpPr>
        <p:spPr>
          <a:xfrm>
            <a:off x="808638" y="386930"/>
            <a:ext cx="9236700" cy="1188950"/>
          </a:xfrm>
        </p:spPr>
        <p:txBody>
          <a:bodyPr anchor="b">
            <a:normAutofit/>
          </a:bodyPr>
          <a:lstStyle/>
          <a:p>
            <a:pPr eaLnBrk="1" hangingPunct="1"/>
            <a:r>
              <a:rPr lang="en-US" altLang="en-US" sz="5400"/>
              <a:t>Anxiety</a:t>
            </a:r>
          </a:p>
        </p:txBody>
      </p:sp>
      <p:grpSp>
        <p:nvGrpSpPr>
          <p:cNvPr id="74" name="Group 7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5" name="Rectangle 7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5" name="Content Placeholder 2">
            <a:extLst>
              <a:ext uri="{FF2B5EF4-FFF2-40B4-BE49-F238E27FC236}">
                <a16:creationId xmlns:a16="http://schemas.microsoft.com/office/drawing/2014/main" id="{034781FB-2535-46C9-B814-69F0D44351D5}"/>
              </a:ext>
            </a:extLst>
          </p:cNvPr>
          <p:cNvSpPr>
            <a:spLocks noGrp="1"/>
          </p:cNvSpPr>
          <p:nvPr>
            <p:ph idx="1"/>
          </p:nvPr>
        </p:nvSpPr>
        <p:spPr>
          <a:xfrm>
            <a:off x="793660" y="2599509"/>
            <a:ext cx="10143668" cy="3435531"/>
          </a:xfrm>
        </p:spPr>
        <p:txBody>
          <a:bodyPr anchor="ctr">
            <a:normAutofit/>
          </a:bodyPr>
          <a:lstStyle/>
          <a:p>
            <a:pPr marL="0" indent="0" eaLnBrk="1" hangingPunct="1">
              <a:buNone/>
            </a:pPr>
            <a:r>
              <a:rPr lang="en-US" altLang="en-US" i="1" dirty="0"/>
              <a:t>Fear</a:t>
            </a:r>
            <a:r>
              <a:rPr lang="en-US" altLang="en-US" dirty="0"/>
              <a:t> is a negative emotion caused by a real or perceived threat to our well-being.</a:t>
            </a:r>
            <a:r>
              <a:rPr lang="en-US" altLang="en-US" b="1" dirty="0"/>
              <a:t> </a:t>
            </a:r>
            <a:r>
              <a:rPr lang="en-US" altLang="en-US" b="1" i="1" dirty="0">
                <a:highlight>
                  <a:srgbClr val="FFFF00"/>
                </a:highlight>
              </a:rPr>
              <a:t>Anxiety</a:t>
            </a:r>
            <a:r>
              <a:rPr lang="en-US" altLang="en-US" b="1" dirty="0">
                <a:highlight>
                  <a:srgbClr val="FFFF00"/>
                </a:highlight>
              </a:rPr>
              <a:t> </a:t>
            </a:r>
            <a:r>
              <a:rPr lang="en-US" altLang="en-US" dirty="0">
                <a:highlight>
                  <a:srgbClr val="FFFF00"/>
                </a:highlight>
              </a:rPr>
              <a:t>is unease and nervousness about an event, person, or problem we can't control</a:t>
            </a:r>
            <a:r>
              <a:rPr lang="en-US" altLang="en-US" dirty="0"/>
              <a:t>. </a:t>
            </a:r>
            <a:r>
              <a:rPr lang="en-US" altLang="en-US" b="1" i="1" dirty="0"/>
              <a:t>Worry</a:t>
            </a:r>
            <a:r>
              <a:rPr lang="en-US" altLang="en-US" dirty="0"/>
              <a:t> is to dwell mentally on difficulty or trouble with chronic concern.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76" name="Rectangle 75">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Title 1">
            <a:extLst>
              <a:ext uri="{FF2B5EF4-FFF2-40B4-BE49-F238E27FC236}">
                <a16:creationId xmlns:a16="http://schemas.microsoft.com/office/drawing/2014/main" id="{DFAFAD5A-3A2B-4225-A8E8-45DF60C79775}"/>
              </a:ext>
            </a:extLst>
          </p:cNvPr>
          <p:cNvSpPr>
            <a:spLocks noGrp="1"/>
          </p:cNvSpPr>
          <p:nvPr>
            <p:ph type="title"/>
          </p:nvPr>
        </p:nvSpPr>
        <p:spPr>
          <a:xfrm>
            <a:off x="1099425" y="1238081"/>
            <a:ext cx="4709345" cy="962953"/>
          </a:xfrm>
        </p:spPr>
        <p:txBody>
          <a:bodyPr vert="horz" lIns="91440" tIns="45720" rIns="91440" bIns="45720" rtlCol="0" anchor="b">
            <a:normAutofit/>
          </a:bodyPr>
          <a:lstStyle/>
          <a:p>
            <a:r>
              <a:rPr lang="en-US" altLang="en-US" sz="3800"/>
              <a:t>Worry or Fear</a:t>
            </a:r>
          </a:p>
        </p:txBody>
      </p:sp>
      <p:sp>
        <p:nvSpPr>
          <p:cNvPr id="81" name="Rectangle 80">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9" name="Content Placeholder 2">
            <a:extLst>
              <a:ext uri="{FF2B5EF4-FFF2-40B4-BE49-F238E27FC236}">
                <a16:creationId xmlns:a16="http://schemas.microsoft.com/office/drawing/2014/main" id="{B4E18BC1-FB66-43AE-AB5B-C1BDD993B016}"/>
              </a:ext>
            </a:extLst>
          </p:cNvPr>
          <p:cNvSpPr>
            <a:spLocks noGrp="1"/>
          </p:cNvSpPr>
          <p:nvPr>
            <p:ph sz="half" idx="1"/>
          </p:nvPr>
        </p:nvSpPr>
        <p:spPr>
          <a:xfrm>
            <a:off x="1100736" y="2508105"/>
            <a:ext cx="4709345" cy="3632493"/>
          </a:xfrm>
        </p:spPr>
        <p:txBody>
          <a:bodyPr vert="horz" lIns="91440" tIns="45720" rIns="91440" bIns="45720" rtlCol="0" anchor="ctr">
            <a:normAutofit/>
          </a:bodyPr>
          <a:lstStyle/>
          <a:p>
            <a:pPr marL="0" indent="0">
              <a:buNone/>
            </a:pPr>
            <a:r>
              <a:rPr lang="en-US" altLang="en-US" dirty="0"/>
              <a:t>Worry can turn into anxiety. </a:t>
            </a:r>
            <a:r>
              <a:rPr lang="en-US" altLang="en-US" b="1" dirty="0">
                <a:highlight>
                  <a:srgbClr val="FFFF00"/>
                </a:highlight>
              </a:rPr>
              <a:t>Anxiety </a:t>
            </a:r>
            <a:r>
              <a:rPr lang="en-US" altLang="en-US" dirty="0">
                <a:highlight>
                  <a:srgbClr val="FFFF00"/>
                </a:highlight>
              </a:rPr>
              <a:t>can turn into </a:t>
            </a:r>
            <a:r>
              <a:rPr lang="en-US" altLang="en-US" b="1" dirty="0">
                <a:highlight>
                  <a:srgbClr val="FFFF00"/>
                </a:highlight>
              </a:rPr>
              <a:t>fear. </a:t>
            </a:r>
            <a:r>
              <a:rPr lang="en-US" altLang="en-US" dirty="0"/>
              <a:t>They're all the same emotion, just at </a:t>
            </a:r>
            <a:r>
              <a:rPr lang="en-US" altLang="en-US" b="1" dirty="0"/>
              <a:t>different levels</a:t>
            </a:r>
            <a:r>
              <a:rPr lang="en-US" altLang="en-US" dirty="0"/>
              <a:t>. But in Scripture, we're commanded not to fear, not to be anxious, and not to worry.</a:t>
            </a:r>
          </a:p>
        </p:txBody>
      </p:sp>
      <p:pic>
        <p:nvPicPr>
          <p:cNvPr id="19460" name="Content Placeholder 4" descr="motivation349..jpg">
            <a:extLst>
              <a:ext uri="{FF2B5EF4-FFF2-40B4-BE49-F238E27FC236}">
                <a16:creationId xmlns:a16="http://schemas.microsoft.com/office/drawing/2014/main" id="{CA61BAD2-5634-40AD-B7C5-C12E631E370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2" b="3496"/>
          <a:stretch/>
        </p:blipFill>
        <p:spPr>
          <a:xfrm>
            <a:off x="5950857" y="600775"/>
            <a:ext cx="5740400" cy="553982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Title 3">
            <a:extLst>
              <a:ext uri="{FF2B5EF4-FFF2-40B4-BE49-F238E27FC236}">
                <a16:creationId xmlns:a16="http://schemas.microsoft.com/office/drawing/2014/main" id="{DA2172ED-9DD4-434F-B6FA-07E28E42FC53}"/>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altLang="en-US" sz="4000"/>
              <a:t>Failure</a:t>
            </a:r>
          </a:p>
        </p:txBody>
      </p:sp>
      <p:grpSp>
        <p:nvGrpSpPr>
          <p:cNvPr id="75" name="Group 7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6" name="Rectangle 7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12CC7F0B-315F-4466-9529-6518EC304F72}"/>
              </a:ext>
            </a:extLst>
          </p:cNvPr>
          <p:cNvSpPr>
            <a:spLocks noGrp="1"/>
          </p:cNvSpPr>
          <p:nvPr>
            <p:ph sz="half" idx="1"/>
          </p:nvPr>
        </p:nvSpPr>
        <p:spPr>
          <a:xfrm>
            <a:off x="590719" y="2330505"/>
            <a:ext cx="4559425" cy="3979585"/>
          </a:xfrm>
        </p:spPr>
        <p:txBody>
          <a:bodyPr vert="horz" lIns="91440" tIns="45720" rIns="91440" bIns="45720" rtlCol="0" anchor="ctr">
            <a:normAutofit/>
          </a:bodyPr>
          <a:lstStyle/>
          <a:p>
            <a:pPr>
              <a:defRPr/>
            </a:pPr>
            <a:r>
              <a:rPr lang="en-US" dirty="0"/>
              <a:t>It takes two things to fail:</a:t>
            </a:r>
          </a:p>
          <a:p>
            <a:pPr>
              <a:defRPr/>
            </a:pPr>
            <a:endParaRPr lang="en-US" dirty="0"/>
          </a:p>
          <a:p>
            <a:pPr marL="514350">
              <a:defRPr/>
            </a:pPr>
            <a:r>
              <a:rPr lang="en-US" sz="3200" dirty="0"/>
              <a:t>Loss of desire</a:t>
            </a:r>
          </a:p>
          <a:p>
            <a:pPr marL="514350">
              <a:defRPr/>
            </a:pPr>
            <a:r>
              <a:rPr lang="en-US" sz="3200" dirty="0"/>
              <a:t>Loss of hope</a:t>
            </a:r>
          </a:p>
        </p:txBody>
      </p:sp>
      <p:sp>
        <p:nvSpPr>
          <p:cNvPr id="81" name="Rectangle 8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No alternative text description for this image">
            <a:extLst>
              <a:ext uri="{FF2B5EF4-FFF2-40B4-BE49-F238E27FC236}">
                <a16:creationId xmlns:a16="http://schemas.microsoft.com/office/drawing/2014/main" id="{06682B9B-CE02-466A-B922-2BAD097E845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51983" y="783999"/>
            <a:ext cx="4540229" cy="52893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5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7" name="Content Placeholder 7">
            <a:extLst>
              <a:ext uri="{FF2B5EF4-FFF2-40B4-BE49-F238E27FC236}">
                <a16:creationId xmlns:a16="http://schemas.microsoft.com/office/drawing/2014/main" id="{75D99ADE-B975-42B6-98D3-BD913B4BB8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763116" y="643467"/>
            <a:ext cx="4665767" cy="557106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Rectangle 2">
            <a:extLst>
              <a:ext uri="{FF2B5EF4-FFF2-40B4-BE49-F238E27FC236}">
                <a16:creationId xmlns:a16="http://schemas.microsoft.com/office/drawing/2014/main" id="{279D3812-6D7C-43AD-86B0-2D1D17FD99CB}"/>
              </a:ext>
            </a:extLst>
          </p:cNvPr>
          <p:cNvSpPr>
            <a:spLocks noGrp="1" noChangeArrowheads="1"/>
          </p:cNvSpPr>
          <p:nvPr>
            <p:ph type="title"/>
          </p:nvPr>
        </p:nvSpPr>
        <p:spPr>
          <a:xfrm>
            <a:off x="589560" y="856180"/>
            <a:ext cx="4560584" cy="1128068"/>
          </a:xfrm>
        </p:spPr>
        <p:txBody>
          <a:bodyPr vert="horz" lIns="91440" tIns="45720" rIns="91440" bIns="45720" rtlCol="0" anchor="ctr">
            <a:normAutofit/>
          </a:bodyPr>
          <a:lstStyle/>
          <a:p>
            <a:pPr marL="54864">
              <a:defRPr/>
            </a:pPr>
            <a:r>
              <a:rPr lang="en-US" sz="4000"/>
              <a:t>Defining Burnout</a:t>
            </a:r>
          </a:p>
        </p:txBody>
      </p:sp>
      <p:grpSp>
        <p:nvGrpSpPr>
          <p:cNvPr id="139" name="Group 13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0" name="Rectangle 13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Rectangle 14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1" name="Rectangle 3">
            <a:extLst>
              <a:ext uri="{FF2B5EF4-FFF2-40B4-BE49-F238E27FC236}">
                <a16:creationId xmlns:a16="http://schemas.microsoft.com/office/drawing/2014/main" id="{384E292B-E81E-4D53-A411-532CF8861424}"/>
              </a:ext>
            </a:extLst>
          </p:cNvPr>
          <p:cNvSpPr>
            <a:spLocks noGrp="1"/>
          </p:cNvSpPr>
          <p:nvPr>
            <p:ph sz="half" idx="1"/>
          </p:nvPr>
        </p:nvSpPr>
        <p:spPr>
          <a:xfrm>
            <a:off x="590719" y="2330505"/>
            <a:ext cx="4969423" cy="3979585"/>
          </a:xfrm>
        </p:spPr>
        <p:txBody>
          <a:bodyPr vert="horz" lIns="91440" tIns="45720" rIns="91440" bIns="45720" rtlCol="0" anchor="ctr">
            <a:normAutofit/>
          </a:bodyPr>
          <a:lstStyle/>
          <a:p>
            <a:r>
              <a:rPr lang="en-US" altLang="en-US" dirty="0"/>
              <a:t>Burnout results when individuals experience increasing amounts of negative stress, emotional exhaustion and depersonalization….</a:t>
            </a:r>
          </a:p>
          <a:p>
            <a:endParaRPr lang="en-US" altLang="en-US" dirty="0"/>
          </a:p>
          <a:p>
            <a:r>
              <a:rPr lang="en-US" altLang="en-US" dirty="0"/>
              <a:t>Job Stress, a state of fatigue…</a:t>
            </a:r>
          </a:p>
        </p:txBody>
      </p:sp>
      <p:sp>
        <p:nvSpPr>
          <p:cNvPr id="145" name="Rectangle 14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No alternative text description for this image">
            <a:extLst>
              <a:ext uri="{FF2B5EF4-FFF2-40B4-BE49-F238E27FC236}">
                <a16:creationId xmlns:a16="http://schemas.microsoft.com/office/drawing/2014/main" id="{A4BA468A-4D9D-45A4-B0F9-B46687383F2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67575" y="649330"/>
            <a:ext cx="5559340" cy="5559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Content Placeholder 3" descr="preventing burnout3b.jpg">
            <a:extLst>
              <a:ext uri="{FF2B5EF4-FFF2-40B4-BE49-F238E27FC236}">
                <a16:creationId xmlns:a16="http://schemas.microsoft.com/office/drawing/2014/main" id="{D0070602-7684-4D44-B240-3925B03889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900516" y="457200"/>
            <a:ext cx="6390967" cy="59436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6C8A859-87E4-4193-9C34-3A1EEF3D7D48}"/>
              </a:ext>
            </a:extLst>
          </p:cNvPr>
          <p:cNvSpPr>
            <a:spLocks noGrp="1"/>
          </p:cNvSpPr>
          <p:nvPr>
            <p:ph type="title"/>
          </p:nvPr>
        </p:nvSpPr>
        <p:spPr>
          <a:xfrm>
            <a:off x="4965430" y="629268"/>
            <a:ext cx="6586491" cy="1286160"/>
          </a:xfrm>
        </p:spPr>
        <p:txBody>
          <a:bodyPr anchor="b">
            <a:normAutofit/>
          </a:bodyPr>
          <a:lstStyle/>
          <a:p>
            <a:pPr eaLnBrk="1" hangingPunct="1"/>
            <a:r>
              <a:rPr lang="en-US" altLang="en-US"/>
              <a:t>Another Definition</a:t>
            </a:r>
          </a:p>
        </p:txBody>
      </p:sp>
      <p:sp>
        <p:nvSpPr>
          <p:cNvPr id="23555" name="Content Placeholder 2">
            <a:extLst>
              <a:ext uri="{FF2B5EF4-FFF2-40B4-BE49-F238E27FC236}">
                <a16:creationId xmlns:a16="http://schemas.microsoft.com/office/drawing/2014/main" id="{AB344468-A17D-4F8F-A94F-0C16712EE39F}"/>
              </a:ext>
            </a:extLst>
          </p:cNvPr>
          <p:cNvSpPr>
            <a:spLocks noGrp="1"/>
          </p:cNvSpPr>
          <p:nvPr>
            <p:ph idx="1"/>
          </p:nvPr>
        </p:nvSpPr>
        <p:spPr>
          <a:xfrm>
            <a:off x="4965431" y="2438400"/>
            <a:ext cx="6586489" cy="3785419"/>
          </a:xfrm>
        </p:spPr>
        <p:txBody>
          <a:bodyPr>
            <a:normAutofit/>
          </a:bodyPr>
          <a:lstStyle/>
          <a:p>
            <a:pPr marL="0" indent="0" eaLnBrk="1" hangingPunct="1">
              <a:buNone/>
            </a:pPr>
            <a:r>
              <a:rPr lang="en-US" altLang="en-US" b="1" dirty="0"/>
              <a:t>Burnout</a:t>
            </a:r>
            <a:r>
              <a:rPr lang="en-US" altLang="en-US" dirty="0"/>
              <a:t> is </a:t>
            </a:r>
            <a:r>
              <a:rPr lang="en-US" altLang="en-US" b="1" dirty="0"/>
              <a:t>a state of emotional, mental, and physical exhaustion </a:t>
            </a:r>
            <a:r>
              <a:rPr lang="en-US" altLang="en-US" dirty="0"/>
              <a:t>caused by </a:t>
            </a:r>
            <a:r>
              <a:rPr lang="en-US" altLang="en-US" dirty="0">
                <a:hlinkClick r:id="rId2"/>
              </a:rPr>
              <a:t>excessive and prolonged stress</a:t>
            </a:r>
            <a:r>
              <a:rPr lang="en-US" altLang="en-US" dirty="0"/>
              <a:t>. It occurs when you feel overwhelmed and unable to meet constant demands. As the stress continues, you begin to </a:t>
            </a:r>
            <a:r>
              <a:rPr lang="en-US" altLang="en-US" b="1" dirty="0"/>
              <a:t>lose the interest or motivation </a:t>
            </a:r>
            <a:r>
              <a:rPr lang="en-US" altLang="en-US" dirty="0"/>
              <a:t>that led you to take on a certain role in the first place. </a:t>
            </a:r>
          </a:p>
        </p:txBody>
      </p:sp>
      <p:pic>
        <p:nvPicPr>
          <p:cNvPr id="23557" name="Picture 23556" descr="Burning match">
            <a:extLst>
              <a:ext uri="{FF2B5EF4-FFF2-40B4-BE49-F238E27FC236}">
                <a16:creationId xmlns:a16="http://schemas.microsoft.com/office/drawing/2014/main" id="{328D39D7-5DFA-47F5-B971-0984CE7A32DE}"/>
              </a:ext>
            </a:extLst>
          </p:cNvPr>
          <p:cNvPicPr>
            <a:picLocks noChangeAspect="1"/>
          </p:cNvPicPr>
          <p:nvPr/>
        </p:nvPicPr>
        <p:blipFill rotWithShape="1">
          <a:blip r:embed="rId3"/>
          <a:srcRect r="55219" b="-1"/>
          <a:stretch/>
        </p:blipFill>
        <p:spPr>
          <a:xfrm>
            <a:off x="20" y="10"/>
            <a:ext cx="4635571" cy="6857990"/>
          </a:xfrm>
          <a:prstGeom prst="rect">
            <a:avLst/>
          </a:prstGeom>
          <a:effectLst/>
        </p:spPr>
      </p:pic>
      <p:cxnSp>
        <p:nvCxnSpPr>
          <p:cNvPr id="73" name="Straight Connector 7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6BD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Title 8">
            <a:extLst>
              <a:ext uri="{FF2B5EF4-FFF2-40B4-BE49-F238E27FC236}">
                <a16:creationId xmlns:a16="http://schemas.microsoft.com/office/drawing/2014/main" id="{D36693CD-0C0F-419B-90CC-E9024A690C89}"/>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altLang="en-US"/>
              <a:t>Stress Will Imprison You</a:t>
            </a:r>
          </a:p>
        </p:txBody>
      </p:sp>
      <p:sp>
        <p:nvSpPr>
          <p:cNvPr id="24579" name="Content Placeholder 9">
            <a:extLst>
              <a:ext uri="{FF2B5EF4-FFF2-40B4-BE49-F238E27FC236}">
                <a16:creationId xmlns:a16="http://schemas.microsoft.com/office/drawing/2014/main" id="{37401190-B17E-4FA5-AB61-3965F6DDE898}"/>
              </a:ext>
            </a:extLst>
          </p:cNvPr>
          <p:cNvSpPr>
            <a:spLocks noGrp="1"/>
          </p:cNvSpPr>
          <p:nvPr>
            <p:ph sz="half" idx="1"/>
          </p:nvPr>
        </p:nvSpPr>
        <p:spPr>
          <a:xfrm>
            <a:off x="4965431" y="2438400"/>
            <a:ext cx="6586489" cy="3785419"/>
          </a:xfrm>
        </p:spPr>
        <p:txBody>
          <a:bodyPr vert="horz" lIns="91440" tIns="45720" rIns="91440" bIns="45720" rtlCol="0">
            <a:normAutofit/>
          </a:bodyPr>
          <a:lstStyle/>
          <a:p>
            <a:r>
              <a:rPr lang="en-US" altLang="en-US" dirty="0"/>
              <a:t>Makes you think negative thoughts</a:t>
            </a:r>
          </a:p>
          <a:p>
            <a:r>
              <a:rPr lang="en-US" altLang="en-US" dirty="0"/>
              <a:t>Occupies the majority of your time</a:t>
            </a:r>
          </a:p>
          <a:p>
            <a:r>
              <a:rPr lang="en-US" altLang="en-US" dirty="0"/>
              <a:t>Prevents you from loving your love ones</a:t>
            </a:r>
          </a:p>
          <a:p>
            <a:r>
              <a:rPr lang="en-US" altLang="en-US" dirty="0"/>
              <a:t>Makes you physically ill</a:t>
            </a:r>
          </a:p>
          <a:p>
            <a:r>
              <a:rPr lang="en-US" altLang="en-US" dirty="0"/>
              <a:t>Can kill you</a:t>
            </a:r>
          </a:p>
          <a:p>
            <a:endParaRPr lang="en-US" altLang="en-US" dirty="0"/>
          </a:p>
        </p:txBody>
      </p:sp>
      <p:pic>
        <p:nvPicPr>
          <p:cNvPr id="24580" name="Content Placeholder 11" descr="jail.jpg">
            <a:extLst>
              <a:ext uri="{FF2B5EF4-FFF2-40B4-BE49-F238E27FC236}">
                <a16:creationId xmlns:a16="http://schemas.microsoft.com/office/drawing/2014/main" id="{B788CF20-5AF9-4C1B-9959-5F253BFDE67B}"/>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908" r="48777" b="1"/>
          <a:stretch/>
        </p:blipFill>
        <p:spPr>
          <a:xfrm>
            <a:off x="20" y="10"/>
            <a:ext cx="4635571" cy="6857990"/>
          </a:xfrm>
          <a:prstGeom prst="rect">
            <a:avLst/>
          </a:prstGeom>
          <a:effectLst/>
        </p:spPr>
      </p:pic>
      <p:cxnSp>
        <p:nvCxnSpPr>
          <p:cNvPr id="73" name="Straight Connector 7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79A68"/>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Rectangle 2">
            <a:extLst>
              <a:ext uri="{FF2B5EF4-FFF2-40B4-BE49-F238E27FC236}">
                <a16:creationId xmlns:a16="http://schemas.microsoft.com/office/drawing/2014/main" id="{8A74A94F-AC7D-4915-88BC-2CD6A779B41B}"/>
              </a:ext>
            </a:extLst>
          </p:cNvPr>
          <p:cNvSpPr>
            <a:spLocks noGrp="1" noChangeArrowheads="1"/>
          </p:cNvSpPr>
          <p:nvPr>
            <p:ph type="title"/>
          </p:nvPr>
        </p:nvSpPr>
        <p:spPr>
          <a:xfrm>
            <a:off x="589560" y="856180"/>
            <a:ext cx="4560584" cy="1128068"/>
          </a:xfrm>
        </p:spPr>
        <p:txBody>
          <a:bodyPr vert="horz" lIns="91440" tIns="45720" rIns="91440" bIns="45720" rtlCol="0" anchor="ctr">
            <a:normAutofit/>
          </a:bodyPr>
          <a:lstStyle/>
          <a:p>
            <a:pPr marL="54864">
              <a:defRPr/>
            </a:pPr>
            <a:r>
              <a:rPr lang="en-US" sz="3700"/>
              <a:t>Importance of Identifying Burnout</a:t>
            </a:r>
          </a:p>
        </p:txBody>
      </p:sp>
      <p:grpSp>
        <p:nvGrpSpPr>
          <p:cNvPr id="76" name="Group 7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7" name="Rectangle 7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Rectangle 7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3" name="Rectangle 3">
            <a:extLst>
              <a:ext uri="{FF2B5EF4-FFF2-40B4-BE49-F238E27FC236}">
                <a16:creationId xmlns:a16="http://schemas.microsoft.com/office/drawing/2014/main" id="{65A6E36D-D0A0-431B-AD30-8479BB159CA7}"/>
              </a:ext>
            </a:extLst>
          </p:cNvPr>
          <p:cNvSpPr>
            <a:spLocks noGrp="1"/>
          </p:cNvSpPr>
          <p:nvPr>
            <p:ph sz="half" idx="1"/>
          </p:nvPr>
        </p:nvSpPr>
        <p:spPr>
          <a:xfrm>
            <a:off x="159341" y="2330505"/>
            <a:ext cx="5341807" cy="3979585"/>
          </a:xfrm>
        </p:spPr>
        <p:txBody>
          <a:bodyPr vert="horz" lIns="91440" tIns="45720" rIns="91440" bIns="45720" rtlCol="0" anchor="ctr">
            <a:normAutofit/>
          </a:bodyPr>
          <a:lstStyle/>
          <a:p>
            <a:pPr>
              <a:spcBef>
                <a:spcPct val="0"/>
              </a:spcBef>
              <a:spcAft>
                <a:spcPts val="600"/>
              </a:spcAft>
            </a:pPr>
            <a:r>
              <a:rPr lang="en-US" altLang="en-US" sz="2600" dirty="0"/>
              <a:t>Burnt out employees are employees that care about what they are doing</a:t>
            </a:r>
          </a:p>
          <a:p>
            <a:pPr>
              <a:spcBef>
                <a:spcPct val="0"/>
              </a:spcBef>
              <a:spcAft>
                <a:spcPts val="600"/>
              </a:spcAft>
            </a:pPr>
            <a:endParaRPr lang="en-US" altLang="en-US" sz="2600" dirty="0"/>
          </a:p>
          <a:p>
            <a:pPr>
              <a:spcBef>
                <a:spcPct val="0"/>
              </a:spcBef>
              <a:spcAft>
                <a:spcPts val="600"/>
              </a:spcAft>
            </a:pPr>
            <a:r>
              <a:rPr lang="en-US" altLang="en-US" sz="2600" dirty="0"/>
              <a:t>Only caring employees will experience burnout</a:t>
            </a:r>
          </a:p>
          <a:p>
            <a:pPr>
              <a:spcBef>
                <a:spcPct val="0"/>
              </a:spcBef>
              <a:spcAft>
                <a:spcPts val="600"/>
              </a:spcAft>
            </a:pPr>
            <a:endParaRPr lang="en-US" altLang="en-US" sz="2600" dirty="0"/>
          </a:p>
          <a:p>
            <a:pPr>
              <a:spcBef>
                <a:spcPct val="0"/>
              </a:spcBef>
              <a:spcAft>
                <a:spcPts val="600"/>
              </a:spcAft>
            </a:pPr>
            <a:r>
              <a:rPr lang="en-US" altLang="en-US" sz="2600" dirty="0"/>
              <a:t>Superstar employees are the last to see burnout in themselves</a:t>
            </a:r>
          </a:p>
        </p:txBody>
      </p:sp>
      <p:sp>
        <p:nvSpPr>
          <p:cNvPr id="82" name="Rectangle 8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preview">
            <a:extLst>
              <a:ext uri="{FF2B5EF4-FFF2-40B4-BE49-F238E27FC236}">
                <a16:creationId xmlns:a16="http://schemas.microsoft.com/office/drawing/2014/main" id="{B4E0608B-21E6-4EBF-BF50-43B65496AE6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39286" y="509570"/>
            <a:ext cx="3336201" cy="59420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8" name="Rectangle 4">
            <a:extLst>
              <a:ext uri="{FF2B5EF4-FFF2-40B4-BE49-F238E27FC236}">
                <a16:creationId xmlns:a16="http://schemas.microsoft.com/office/drawing/2014/main" id="{BDB2790B-D702-464F-A675-E9B803097FBE}"/>
              </a:ext>
            </a:extLst>
          </p:cNvPr>
          <p:cNvSpPr>
            <a:spLocks noGrp="1" noChangeArrowheads="1"/>
          </p:cNvSpPr>
          <p:nvPr>
            <p:ph type="title"/>
          </p:nvPr>
        </p:nvSpPr>
        <p:spPr>
          <a:xfrm>
            <a:off x="589560" y="856180"/>
            <a:ext cx="4560584" cy="1128068"/>
          </a:xfrm>
        </p:spPr>
        <p:txBody>
          <a:bodyPr vert="horz" lIns="91440" tIns="45720" rIns="91440" bIns="45720" rtlCol="0" anchor="ctr">
            <a:normAutofit/>
          </a:bodyPr>
          <a:lstStyle/>
          <a:p>
            <a:pPr marL="54864">
              <a:defRPr/>
            </a:pPr>
            <a:r>
              <a:rPr lang="en-US" sz="4000"/>
              <a:t>Identifying Burnout</a:t>
            </a:r>
          </a:p>
        </p:txBody>
      </p:sp>
      <p:grpSp>
        <p:nvGrpSpPr>
          <p:cNvPr id="76" name="Group 7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7" name="Rectangle 7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Rectangle 7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7" name="Rectangle 5">
            <a:extLst>
              <a:ext uri="{FF2B5EF4-FFF2-40B4-BE49-F238E27FC236}">
                <a16:creationId xmlns:a16="http://schemas.microsoft.com/office/drawing/2014/main" id="{301E27AD-0D57-491D-A502-2E56FFCEA851}"/>
              </a:ext>
            </a:extLst>
          </p:cNvPr>
          <p:cNvSpPr>
            <a:spLocks noGrp="1"/>
          </p:cNvSpPr>
          <p:nvPr>
            <p:ph sz="half" idx="1"/>
          </p:nvPr>
        </p:nvSpPr>
        <p:spPr>
          <a:xfrm>
            <a:off x="590719" y="2330505"/>
            <a:ext cx="4939926" cy="3979585"/>
          </a:xfrm>
        </p:spPr>
        <p:txBody>
          <a:bodyPr vert="horz" lIns="91440" tIns="45720" rIns="91440" bIns="45720" rtlCol="0" anchor="ctr">
            <a:normAutofit/>
          </a:bodyPr>
          <a:lstStyle/>
          <a:p>
            <a:r>
              <a:rPr lang="en-US" altLang="en-US" dirty="0"/>
              <a:t>Burnout causes you to disengage or shutdown</a:t>
            </a:r>
          </a:p>
          <a:p>
            <a:r>
              <a:rPr lang="en-US" altLang="en-US" dirty="0"/>
              <a:t>What does it look like?</a:t>
            </a:r>
          </a:p>
          <a:p>
            <a:r>
              <a:rPr lang="en-US" altLang="en-US" dirty="0"/>
              <a:t>- people relating to each other poorly</a:t>
            </a:r>
          </a:p>
          <a:p>
            <a:r>
              <a:rPr lang="en-US" altLang="en-US" dirty="0"/>
              <a:t>- excessive use of power and controls when dealing with staff or patients</a:t>
            </a:r>
          </a:p>
          <a:p>
            <a:pPr lvl="1"/>
            <a:endParaRPr lang="en-US" altLang="en-US" sz="2800" dirty="0"/>
          </a:p>
          <a:p>
            <a:pPr lvl="1"/>
            <a:endParaRPr lang="en-US" altLang="en-US" sz="2800" dirty="0"/>
          </a:p>
        </p:txBody>
      </p:sp>
      <p:sp>
        <p:nvSpPr>
          <p:cNvPr id="82" name="Rectangle 8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28" name="Picture 5" descr="C:\Users\LynnandTracy\Pictures\jail 2.jpg">
            <a:extLst>
              <a:ext uri="{FF2B5EF4-FFF2-40B4-BE49-F238E27FC236}">
                <a16:creationId xmlns:a16="http://schemas.microsoft.com/office/drawing/2014/main" id="{B5E8B8CE-C7A6-4DE1-9299-3729A21B7DF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9907" r="12724"/>
          <a:stretch/>
        </p:blipFill>
        <p:spPr>
          <a:xfrm>
            <a:off x="5977788" y="799352"/>
            <a:ext cx="5425410" cy="525929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76" name="Rectangle 75">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Title 1">
            <a:extLst>
              <a:ext uri="{FF2B5EF4-FFF2-40B4-BE49-F238E27FC236}">
                <a16:creationId xmlns:a16="http://schemas.microsoft.com/office/drawing/2014/main" id="{D2163A3E-39A5-4432-AF66-52A2082DEB33}"/>
              </a:ext>
            </a:extLst>
          </p:cNvPr>
          <p:cNvSpPr>
            <a:spLocks noGrp="1"/>
          </p:cNvSpPr>
          <p:nvPr>
            <p:ph type="title"/>
          </p:nvPr>
        </p:nvSpPr>
        <p:spPr>
          <a:xfrm>
            <a:off x="1099425" y="1238081"/>
            <a:ext cx="4709345" cy="962953"/>
          </a:xfrm>
        </p:spPr>
        <p:txBody>
          <a:bodyPr vert="horz" lIns="91440" tIns="45720" rIns="91440" bIns="45720" rtlCol="0" anchor="b">
            <a:normAutofit/>
          </a:bodyPr>
          <a:lstStyle/>
          <a:p>
            <a:r>
              <a:rPr lang="en-US" altLang="en-US" sz="3200"/>
              <a:t>Identifying Burn Out Cont…</a:t>
            </a:r>
          </a:p>
        </p:txBody>
      </p:sp>
      <p:sp>
        <p:nvSpPr>
          <p:cNvPr id="81" name="Rectangle 80">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1" name="Content Placeholder 2">
            <a:extLst>
              <a:ext uri="{FF2B5EF4-FFF2-40B4-BE49-F238E27FC236}">
                <a16:creationId xmlns:a16="http://schemas.microsoft.com/office/drawing/2014/main" id="{B0A0A773-95E8-4613-8BA4-9DFC16AAB6DB}"/>
              </a:ext>
            </a:extLst>
          </p:cNvPr>
          <p:cNvSpPr>
            <a:spLocks noGrp="1"/>
          </p:cNvSpPr>
          <p:nvPr>
            <p:ph sz="half" idx="1"/>
          </p:nvPr>
        </p:nvSpPr>
        <p:spPr>
          <a:xfrm>
            <a:off x="724536" y="2508105"/>
            <a:ext cx="5371464" cy="3632493"/>
          </a:xfrm>
        </p:spPr>
        <p:txBody>
          <a:bodyPr vert="horz" lIns="91440" tIns="45720" rIns="91440" bIns="45720" rtlCol="0" anchor="ctr">
            <a:normAutofit/>
          </a:bodyPr>
          <a:lstStyle/>
          <a:p>
            <a:pPr marL="0" indent="0">
              <a:buNone/>
            </a:pPr>
            <a:r>
              <a:rPr lang="en-US" altLang="en-US" dirty="0">
                <a:highlight>
                  <a:srgbClr val="FFFF00"/>
                </a:highlight>
              </a:rPr>
              <a:t>Burnout reduces your productivity and saps your energy</a:t>
            </a:r>
            <a:r>
              <a:rPr lang="en-US" altLang="en-US" dirty="0"/>
              <a:t>, leaving you feeling increasingly helpless, hopeless, cynical, and resentful. Eventually, you may feel like you have nothing more to give</a:t>
            </a:r>
          </a:p>
          <a:p>
            <a:pPr marL="0" indent="0">
              <a:buNone/>
            </a:pPr>
            <a:endParaRPr lang="en-US" altLang="en-US" dirty="0"/>
          </a:p>
        </p:txBody>
      </p:sp>
      <p:pic>
        <p:nvPicPr>
          <p:cNvPr id="27652" name="Content Placeholder 4" descr="angry.png">
            <a:extLst>
              <a:ext uri="{FF2B5EF4-FFF2-40B4-BE49-F238E27FC236}">
                <a16:creationId xmlns:a16="http://schemas.microsoft.com/office/drawing/2014/main" id="{4531018F-1733-4CF6-8FC2-DFB792D3751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3" b="3491"/>
          <a:stretch/>
        </p:blipFill>
        <p:spPr>
          <a:xfrm>
            <a:off x="6538366" y="1383738"/>
            <a:ext cx="4929098" cy="475687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78" name="Rectangle 72">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Title 1">
            <a:extLst>
              <a:ext uri="{FF2B5EF4-FFF2-40B4-BE49-F238E27FC236}">
                <a16:creationId xmlns:a16="http://schemas.microsoft.com/office/drawing/2014/main" id="{F2D9040D-A363-4B05-9B65-3CB667DBF125}"/>
              </a:ext>
            </a:extLst>
          </p:cNvPr>
          <p:cNvSpPr>
            <a:spLocks noGrp="1"/>
          </p:cNvSpPr>
          <p:nvPr>
            <p:ph type="title"/>
          </p:nvPr>
        </p:nvSpPr>
        <p:spPr>
          <a:xfrm>
            <a:off x="8115296" y="71585"/>
            <a:ext cx="3801401" cy="990299"/>
          </a:xfrm>
        </p:spPr>
        <p:txBody>
          <a:bodyPr vert="horz" lIns="91440" tIns="45720" rIns="91440" bIns="45720" rtlCol="0" anchor="b">
            <a:normAutofit/>
          </a:bodyPr>
          <a:lstStyle/>
          <a:p>
            <a:r>
              <a:rPr lang="en-US" altLang="en-US" sz="4000" dirty="0"/>
              <a:t>Signs of Burnout</a:t>
            </a:r>
          </a:p>
        </p:txBody>
      </p:sp>
      <p:pic>
        <p:nvPicPr>
          <p:cNvPr id="28676" name="Content Placeholder 5" descr="character3.jpg">
            <a:extLst>
              <a:ext uri="{FF2B5EF4-FFF2-40B4-BE49-F238E27FC236}">
                <a16:creationId xmlns:a16="http://schemas.microsoft.com/office/drawing/2014/main" id="{A29DA4E5-D892-48EA-88DC-21C287E43E5E}"/>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9433" b="7610"/>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84810B97-03C0-48D1-899C-E4F607D084DD}"/>
              </a:ext>
            </a:extLst>
          </p:cNvPr>
          <p:cNvSpPr>
            <a:spLocks noGrp="1"/>
          </p:cNvSpPr>
          <p:nvPr>
            <p:ph sz="half" idx="1"/>
          </p:nvPr>
        </p:nvSpPr>
        <p:spPr>
          <a:xfrm>
            <a:off x="8115296" y="1283110"/>
            <a:ext cx="4076683" cy="4542828"/>
          </a:xfrm>
        </p:spPr>
        <p:txBody>
          <a:bodyPr vert="horz" lIns="91440" tIns="45720" rIns="91440" bIns="45720" rtlCol="0">
            <a:noAutofit/>
          </a:bodyPr>
          <a:lstStyle/>
          <a:p>
            <a:pPr>
              <a:defRPr/>
            </a:pPr>
            <a:r>
              <a:rPr lang="en-US" sz="2500" dirty="0"/>
              <a:t>Withdrawn</a:t>
            </a:r>
          </a:p>
          <a:p>
            <a:pPr>
              <a:defRPr/>
            </a:pPr>
            <a:r>
              <a:rPr lang="en-US" sz="2500" dirty="0"/>
              <a:t>No energy</a:t>
            </a:r>
          </a:p>
          <a:p>
            <a:pPr>
              <a:defRPr/>
            </a:pPr>
            <a:r>
              <a:rPr lang="en-US" sz="2500" dirty="0"/>
              <a:t>No desire</a:t>
            </a:r>
          </a:p>
          <a:p>
            <a:pPr>
              <a:defRPr/>
            </a:pPr>
            <a:r>
              <a:rPr lang="en-US" sz="2500" dirty="0"/>
              <a:t>Perception of dread</a:t>
            </a:r>
          </a:p>
          <a:p>
            <a:pPr>
              <a:defRPr/>
            </a:pPr>
            <a:r>
              <a:rPr lang="en-US" sz="2500" dirty="0"/>
              <a:t>Having to medicate or use artificial stimulus</a:t>
            </a:r>
          </a:p>
          <a:p>
            <a:pPr>
              <a:defRPr/>
            </a:pPr>
            <a:r>
              <a:rPr lang="en-US" sz="2500" dirty="0"/>
              <a:t>Isolation</a:t>
            </a:r>
          </a:p>
          <a:p>
            <a:pPr>
              <a:defRPr/>
            </a:pPr>
            <a:r>
              <a:rPr lang="en-US" sz="2500" dirty="0"/>
              <a:t>Lack of focus</a:t>
            </a:r>
          </a:p>
          <a:p>
            <a:pPr>
              <a:defRPr/>
            </a:pPr>
            <a:r>
              <a:rPr lang="en-US" sz="2500" dirty="0"/>
              <a:t>Increase sensitivity </a:t>
            </a:r>
          </a:p>
          <a:p>
            <a:pPr>
              <a:defRPr/>
            </a:pPr>
            <a:r>
              <a:rPr lang="en-US" sz="2500" dirty="0"/>
              <a:t>No sense of belonging</a:t>
            </a:r>
          </a:p>
          <a:p>
            <a:pPr>
              <a:defRPr/>
            </a:pPr>
            <a:r>
              <a:rPr lang="en-US" sz="2500" dirty="0"/>
              <a:t>Fear of conflict</a:t>
            </a:r>
          </a:p>
        </p:txBody>
      </p:sp>
      <p:sp>
        <p:nvSpPr>
          <p:cNvPr id="28679" name="Rectangle 74">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0" name="Rectangle 76">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83" name="Rectangle 8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Rectangle 8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8" name="Content Placeholder 29707">
            <a:extLst>
              <a:ext uri="{FF2B5EF4-FFF2-40B4-BE49-F238E27FC236}">
                <a16:creationId xmlns:a16="http://schemas.microsoft.com/office/drawing/2014/main" id="{1788B2AF-5596-BB93-4C9B-4740597614A8}"/>
              </a:ext>
            </a:extLst>
          </p:cNvPr>
          <p:cNvSpPr>
            <a:spLocks noGrp="1"/>
          </p:cNvSpPr>
          <p:nvPr>
            <p:ph idx="1"/>
          </p:nvPr>
        </p:nvSpPr>
        <p:spPr>
          <a:xfrm>
            <a:off x="590719" y="2330505"/>
            <a:ext cx="4559425" cy="3979585"/>
          </a:xfrm>
        </p:spPr>
        <p:txBody>
          <a:bodyPr anchor="ctr">
            <a:normAutofit/>
          </a:bodyPr>
          <a:lstStyle/>
          <a:p>
            <a:r>
              <a:rPr lang="en-US" sz="3200" dirty="0"/>
              <a:t>Things might look bad in the moment, but you have been through too much to quit now</a:t>
            </a:r>
          </a:p>
          <a:p>
            <a:endParaRPr lang="en-US" sz="3200" dirty="0"/>
          </a:p>
          <a:p>
            <a:r>
              <a:rPr lang="en-US" sz="3200" dirty="0"/>
              <a:t>What path did you need cleared?</a:t>
            </a:r>
          </a:p>
        </p:txBody>
      </p:sp>
      <p:sp>
        <p:nvSpPr>
          <p:cNvPr id="88" name="Rectangle 8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preview">
            <a:extLst>
              <a:ext uri="{FF2B5EF4-FFF2-40B4-BE49-F238E27FC236}">
                <a16:creationId xmlns:a16="http://schemas.microsoft.com/office/drawing/2014/main" id="{FDAD2CB5-FA34-48DB-A0D7-8525235BF7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875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22" name="Title 1">
            <a:extLst>
              <a:ext uri="{FF2B5EF4-FFF2-40B4-BE49-F238E27FC236}">
                <a16:creationId xmlns:a16="http://schemas.microsoft.com/office/drawing/2014/main" id="{EF3D3AFE-63CD-47BF-AB4C-1707E3EE8E72}"/>
              </a:ext>
            </a:extLst>
          </p:cNvPr>
          <p:cNvSpPr>
            <a:spLocks noGrp="1"/>
          </p:cNvSpPr>
          <p:nvPr>
            <p:ph type="title"/>
          </p:nvPr>
        </p:nvSpPr>
        <p:spPr>
          <a:xfrm>
            <a:off x="524741" y="620392"/>
            <a:ext cx="3808268" cy="5504688"/>
          </a:xfrm>
        </p:spPr>
        <p:txBody>
          <a:bodyPr>
            <a:normAutofit/>
          </a:bodyPr>
          <a:lstStyle/>
          <a:p>
            <a:r>
              <a:rPr lang="en-US" altLang="en-US" sz="6000">
                <a:solidFill>
                  <a:schemeClr val="bg1"/>
                </a:solidFill>
              </a:rPr>
              <a:t>Questions</a:t>
            </a:r>
          </a:p>
        </p:txBody>
      </p:sp>
      <p:graphicFrame>
        <p:nvGraphicFramePr>
          <p:cNvPr id="30725" name="Content Placeholder 2">
            <a:extLst>
              <a:ext uri="{FF2B5EF4-FFF2-40B4-BE49-F238E27FC236}">
                <a16:creationId xmlns:a16="http://schemas.microsoft.com/office/drawing/2014/main" id="{65C3FE6B-BA5A-4FA2-9D88-89ED2804B35D}"/>
              </a:ext>
            </a:extLst>
          </p:cNvPr>
          <p:cNvGraphicFramePr>
            <a:graphicFrameLocks noGrp="1"/>
          </p:cNvGraphicFramePr>
          <p:nvPr>
            <p:ph idx="1"/>
            <p:extLst>
              <p:ext uri="{D42A27DB-BD31-4B8C-83A1-F6EECF244321}">
                <p14:modId xmlns:p14="http://schemas.microsoft.com/office/powerpoint/2010/main" val="3587827750"/>
              </p:ext>
            </p:extLst>
          </p:nvPr>
        </p:nvGraphicFramePr>
        <p:xfrm>
          <a:off x="5210629" y="620391"/>
          <a:ext cx="6749142" cy="5751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747" name="Content Placeholder 3">
            <a:extLst>
              <a:ext uri="{FF2B5EF4-FFF2-40B4-BE49-F238E27FC236}">
                <a16:creationId xmlns:a16="http://schemas.microsoft.com/office/drawing/2014/main" id="{DFF87BA7-3DD4-454E-860B-E8714849B5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124200" y="457200"/>
            <a:ext cx="5943600" cy="59436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71" name="Content Placeholder 3">
            <a:extLst>
              <a:ext uri="{FF2B5EF4-FFF2-40B4-BE49-F238E27FC236}">
                <a16:creationId xmlns:a16="http://schemas.microsoft.com/office/drawing/2014/main" id="{AC70C1D0-9789-4476-9134-B88EE5765A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352800" y="295532"/>
            <a:ext cx="5217223" cy="62669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A518FD-1D05-4579-8968-0C921F736C5C}"/>
              </a:ext>
            </a:extLst>
          </p:cNvPr>
          <p:cNvSpPr>
            <a:spLocks noGrp="1"/>
          </p:cNvSpPr>
          <p:nvPr>
            <p:ph type="title"/>
          </p:nvPr>
        </p:nvSpPr>
        <p:spPr>
          <a:xfrm>
            <a:off x="589560" y="856180"/>
            <a:ext cx="4560584" cy="1128068"/>
          </a:xfrm>
        </p:spPr>
        <p:txBody>
          <a:bodyPr vert="horz" lIns="91440" tIns="45720" rIns="91440" bIns="45720" rtlCol="0" anchor="ctr">
            <a:normAutofit/>
          </a:bodyPr>
          <a:lstStyle/>
          <a:p>
            <a:pPr marL="54864">
              <a:defRPr/>
            </a:pPr>
            <a:r>
              <a:rPr lang="en-US" sz="4000"/>
              <a:t>Overview</a:t>
            </a:r>
          </a:p>
        </p:txBody>
      </p:sp>
      <p:grpSp>
        <p:nvGrpSpPr>
          <p:cNvPr id="75" name="Group 7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6" name="Rectangle 7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7" name="Content Placeholder 2">
            <a:extLst>
              <a:ext uri="{FF2B5EF4-FFF2-40B4-BE49-F238E27FC236}">
                <a16:creationId xmlns:a16="http://schemas.microsoft.com/office/drawing/2014/main" id="{E3B15E9C-CC6C-4057-9CB0-7A85F95CBD4A}"/>
              </a:ext>
            </a:extLst>
          </p:cNvPr>
          <p:cNvSpPr>
            <a:spLocks noGrp="1"/>
          </p:cNvSpPr>
          <p:nvPr>
            <p:ph sz="half" idx="1"/>
          </p:nvPr>
        </p:nvSpPr>
        <p:spPr>
          <a:xfrm>
            <a:off x="590719" y="2878415"/>
            <a:ext cx="4559425" cy="3979585"/>
          </a:xfrm>
        </p:spPr>
        <p:txBody>
          <a:bodyPr vert="horz" lIns="91440" tIns="45720" rIns="91440" bIns="45720" rtlCol="0" anchor="ctr">
            <a:normAutofit/>
          </a:bodyPr>
          <a:lstStyle/>
          <a:p>
            <a:r>
              <a:rPr lang="en-US" altLang="en-US" sz="2500" dirty="0"/>
              <a:t>Defining Burnout</a:t>
            </a:r>
          </a:p>
          <a:p>
            <a:r>
              <a:rPr lang="en-US" altLang="en-US" sz="2500" dirty="0"/>
              <a:t>The Importance of Identifying Burnout</a:t>
            </a:r>
          </a:p>
          <a:p>
            <a:r>
              <a:rPr lang="en-US" altLang="en-US" sz="2500" dirty="0"/>
              <a:t>Signs of Burnout</a:t>
            </a:r>
          </a:p>
          <a:p>
            <a:r>
              <a:rPr lang="en-US" altLang="en-US" sz="2500" dirty="0"/>
              <a:t>Factors Contributing To Burnout</a:t>
            </a:r>
          </a:p>
          <a:p>
            <a:r>
              <a:rPr lang="en-US" altLang="en-US" sz="2500" dirty="0"/>
              <a:t>Helpful Hints in Combating Burnout</a:t>
            </a:r>
          </a:p>
          <a:p>
            <a:endParaRPr lang="en-US" altLang="en-US" sz="2500" dirty="0"/>
          </a:p>
          <a:p>
            <a:endParaRPr lang="en-US" altLang="en-US" sz="2500" dirty="0"/>
          </a:p>
          <a:p>
            <a:endParaRPr lang="en-US" altLang="en-US" sz="2500" dirty="0"/>
          </a:p>
          <a:p>
            <a:endParaRPr lang="en-US" altLang="en-US" sz="2500" dirty="0"/>
          </a:p>
        </p:txBody>
      </p:sp>
      <p:sp>
        <p:nvSpPr>
          <p:cNvPr id="81" name="Rectangle 8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o alternative text description for this image">
            <a:extLst>
              <a:ext uri="{FF2B5EF4-FFF2-40B4-BE49-F238E27FC236}">
                <a16:creationId xmlns:a16="http://schemas.microsoft.com/office/drawing/2014/main" id="{EAB5EC27-4356-4E84-B725-8ADAF4110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254" y="897717"/>
            <a:ext cx="5198581" cy="5220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4" name="Title 1">
            <a:extLst>
              <a:ext uri="{FF2B5EF4-FFF2-40B4-BE49-F238E27FC236}">
                <a16:creationId xmlns:a16="http://schemas.microsoft.com/office/drawing/2014/main" id="{2A06CDA8-8CE2-41C2-9764-240816399962}"/>
              </a:ext>
            </a:extLst>
          </p:cNvPr>
          <p:cNvSpPr>
            <a:spLocks noGrp="1"/>
          </p:cNvSpPr>
          <p:nvPr>
            <p:ph type="title"/>
          </p:nvPr>
        </p:nvSpPr>
        <p:spPr>
          <a:xfrm>
            <a:off x="1371599" y="294538"/>
            <a:ext cx="9895951" cy="1033669"/>
          </a:xfrm>
        </p:spPr>
        <p:txBody>
          <a:bodyPr>
            <a:normAutofit/>
          </a:bodyPr>
          <a:lstStyle/>
          <a:p>
            <a:r>
              <a:rPr lang="en-US" altLang="en-US" sz="4000">
                <a:solidFill>
                  <a:srgbClr val="FFFFFF"/>
                </a:solidFill>
              </a:rPr>
              <a:t>Conflict Occurs</a:t>
            </a:r>
          </a:p>
        </p:txBody>
      </p:sp>
      <p:sp>
        <p:nvSpPr>
          <p:cNvPr id="33795" name="Content Placeholder 2">
            <a:extLst>
              <a:ext uri="{FF2B5EF4-FFF2-40B4-BE49-F238E27FC236}">
                <a16:creationId xmlns:a16="http://schemas.microsoft.com/office/drawing/2014/main" id="{E3463E3F-DD51-4195-B9C8-139995F3D681}"/>
              </a:ext>
            </a:extLst>
          </p:cNvPr>
          <p:cNvSpPr>
            <a:spLocks noGrp="1"/>
          </p:cNvSpPr>
          <p:nvPr>
            <p:ph idx="1"/>
          </p:nvPr>
        </p:nvSpPr>
        <p:spPr>
          <a:xfrm>
            <a:off x="827314" y="2318196"/>
            <a:ext cx="10609943" cy="4245265"/>
          </a:xfrm>
        </p:spPr>
        <p:txBody>
          <a:bodyPr anchor="ctr">
            <a:normAutofit/>
          </a:bodyPr>
          <a:lstStyle/>
          <a:p>
            <a:pPr>
              <a:buFont typeface="Arial" panose="020B0604020202020204" pitchFamily="34" charset="0"/>
              <a:buNone/>
            </a:pPr>
            <a:r>
              <a:rPr lang="en-US" altLang="en-US" sz="3000" dirty="0"/>
              <a:t>“</a:t>
            </a:r>
            <a:r>
              <a:rPr lang="en-US" altLang="en-US" sz="3000" i="1" dirty="0"/>
              <a:t>Conflict is inevitable in organizations. It is a natural outcome of human interaction that begins when two or more employees come in contact with one another in attaining their objectives. </a:t>
            </a:r>
            <a:r>
              <a:rPr lang="en-US" altLang="en-US" sz="3000" b="1" i="1" dirty="0">
                <a:highlight>
                  <a:srgbClr val="FFFF00"/>
                </a:highlight>
              </a:rPr>
              <a:t>Relationships among such entities may become incompatible or inconsistent when two or more of them desire a similar resource that is in short supply</a:t>
            </a:r>
            <a:r>
              <a:rPr lang="en-US" altLang="en-US" sz="3000" i="1" dirty="0"/>
              <a:t>; when they have partially exclusive behavioral preferences regarding their joint action; or when they have different attitudes, values, beliefs, and skills</a:t>
            </a:r>
            <a:r>
              <a:rPr lang="en-US" altLang="en-US" sz="3000" dirty="0"/>
              <a:t>” (Rahim, 2011).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5" name="Rectangle 7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Title 1">
            <a:extLst>
              <a:ext uri="{FF2B5EF4-FFF2-40B4-BE49-F238E27FC236}">
                <a16:creationId xmlns:a16="http://schemas.microsoft.com/office/drawing/2014/main" id="{E212D9E5-547C-41B9-8834-66E0E4582CCA}"/>
              </a:ext>
            </a:extLst>
          </p:cNvPr>
          <p:cNvSpPr>
            <a:spLocks noGrp="1"/>
          </p:cNvSpPr>
          <p:nvPr>
            <p:ph type="title"/>
          </p:nvPr>
        </p:nvSpPr>
        <p:spPr>
          <a:xfrm>
            <a:off x="1043631" y="809898"/>
            <a:ext cx="9942716" cy="1554480"/>
          </a:xfrm>
        </p:spPr>
        <p:txBody>
          <a:bodyPr anchor="ctr">
            <a:normAutofit/>
          </a:bodyPr>
          <a:lstStyle/>
          <a:p>
            <a:r>
              <a:rPr lang="en-US" altLang="en-US" sz="4800"/>
              <a:t>1926 Mary P. Follett</a:t>
            </a:r>
          </a:p>
        </p:txBody>
      </p:sp>
      <p:sp>
        <p:nvSpPr>
          <p:cNvPr id="34819" name="Content Placeholder 2">
            <a:extLst>
              <a:ext uri="{FF2B5EF4-FFF2-40B4-BE49-F238E27FC236}">
                <a16:creationId xmlns:a16="http://schemas.microsoft.com/office/drawing/2014/main" id="{50B79540-45AB-447C-943A-BD783071363A}"/>
              </a:ext>
            </a:extLst>
          </p:cNvPr>
          <p:cNvSpPr>
            <a:spLocks noGrp="1"/>
          </p:cNvSpPr>
          <p:nvPr>
            <p:ph idx="1"/>
          </p:nvPr>
        </p:nvSpPr>
        <p:spPr>
          <a:xfrm>
            <a:off x="1045028" y="2704013"/>
            <a:ext cx="9941319" cy="3781295"/>
          </a:xfrm>
        </p:spPr>
        <p:txBody>
          <a:bodyPr anchor="ctr">
            <a:normAutofit/>
          </a:bodyPr>
          <a:lstStyle/>
          <a:p>
            <a:pPr>
              <a:buFont typeface="Arial" panose="020B0604020202020204" pitchFamily="34" charset="0"/>
              <a:buNone/>
            </a:pPr>
            <a:r>
              <a:rPr lang="en-US" altLang="en-US" sz="3000" dirty="0"/>
              <a:t>The styles of handling interpersonal conflict in organizations were first conceptualized in 1926 by Mary P. Follett (1940). She discussed </a:t>
            </a:r>
            <a:r>
              <a:rPr lang="en-US" altLang="en-US" sz="3000" dirty="0">
                <a:highlight>
                  <a:srgbClr val="FFFF00"/>
                </a:highlight>
              </a:rPr>
              <a:t>three main ways of handling organizational conflict: </a:t>
            </a:r>
            <a:r>
              <a:rPr lang="en-US" altLang="en-US" sz="3000" b="1" dirty="0">
                <a:highlight>
                  <a:srgbClr val="FFFF00"/>
                </a:highlight>
              </a:rPr>
              <a:t>domination</a:t>
            </a:r>
            <a:r>
              <a:rPr lang="en-US" altLang="en-US" sz="3000" dirty="0">
                <a:highlight>
                  <a:srgbClr val="FFFF00"/>
                </a:highlight>
              </a:rPr>
              <a:t>, </a:t>
            </a:r>
            <a:r>
              <a:rPr lang="en-US" altLang="en-US" sz="3000" b="1" dirty="0">
                <a:highlight>
                  <a:srgbClr val="FFFF00"/>
                </a:highlight>
              </a:rPr>
              <a:t>compromise</a:t>
            </a:r>
            <a:r>
              <a:rPr lang="en-US" altLang="en-US" sz="3000" dirty="0">
                <a:highlight>
                  <a:srgbClr val="FFFF00"/>
                </a:highlight>
              </a:rPr>
              <a:t>, and </a:t>
            </a:r>
            <a:r>
              <a:rPr lang="en-US" altLang="en-US" sz="3000" b="1" dirty="0">
                <a:highlight>
                  <a:srgbClr val="FFFF00"/>
                </a:highlight>
              </a:rPr>
              <a:t>integration</a:t>
            </a:r>
            <a:r>
              <a:rPr lang="en-US" altLang="en-US" sz="3000" dirty="0"/>
              <a:t>—as well as other, secondary ways of handling conflict, such as </a:t>
            </a:r>
            <a:r>
              <a:rPr lang="en-US" altLang="en-US" sz="3000" b="1" dirty="0"/>
              <a:t>avoidance</a:t>
            </a:r>
            <a:r>
              <a:rPr lang="en-US" altLang="en-US" sz="3000" dirty="0"/>
              <a:t> and </a:t>
            </a:r>
            <a:r>
              <a:rPr lang="en-US" altLang="en-US" sz="3000" b="1" dirty="0"/>
              <a:t>suppression</a:t>
            </a:r>
            <a:r>
              <a:rPr lang="en-US" altLang="en-US" sz="3000" dirty="0"/>
              <a:t>.</a:t>
            </a:r>
          </a:p>
        </p:txBody>
      </p:sp>
      <p:cxnSp>
        <p:nvCxnSpPr>
          <p:cNvPr id="81" name="Straight Connector 8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843" name="Content Placeholder 3">
            <a:extLst>
              <a:ext uri="{FF2B5EF4-FFF2-40B4-BE49-F238E27FC236}">
                <a16:creationId xmlns:a16="http://schemas.microsoft.com/office/drawing/2014/main" id="{EE2B8630-B2D2-43FE-9FF1-680632C485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374490" y="103238"/>
            <a:ext cx="6693310" cy="669331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Title 1">
            <a:extLst>
              <a:ext uri="{FF2B5EF4-FFF2-40B4-BE49-F238E27FC236}">
                <a16:creationId xmlns:a16="http://schemas.microsoft.com/office/drawing/2014/main" id="{4920D9FA-985D-4D38-B579-C7447A5D6E5E}"/>
              </a:ext>
            </a:extLst>
          </p:cNvPr>
          <p:cNvSpPr>
            <a:spLocks noGrp="1"/>
          </p:cNvSpPr>
          <p:nvPr>
            <p:ph type="title"/>
          </p:nvPr>
        </p:nvSpPr>
        <p:spPr>
          <a:xfrm>
            <a:off x="8643193" y="489507"/>
            <a:ext cx="3091607" cy="1655483"/>
          </a:xfrm>
        </p:spPr>
        <p:txBody>
          <a:bodyPr vert="horz" lIns="91440" tIns="45720" rIns="91440" bIns="45720" rtlCol="0" anchor="b">
            <a:normAutofit/>
          </a:bodyPr>
          <a:lstStyle/>
          <a:p>
            <a:r>
              <a:rPr lang="en-US" altLang="en-US" sz="4000"/>
              <a:t>Who Gets Burned Out?</a:t>
            </a:r>
          </a:p>
        </p:txBody>
      </p:sp>
      <p:pic>
        <p:nvPicPr>
          <p:cNvPr id="36868" name="Content Placeholder 1">
            <a:extLst>
              <a:ext uri="{FF2B5EF4-FFF2-40B4-BE49-F238E27FC236}">
                <a16:creationId xmlns:a16="http://schemas.microsoft.com/office/drawing/2014/main" id="{654E7E4B-D02B-46DB-80B9-7E871CFC861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214" r="13255" b="-1"/>
          <a:stretch/>
        </p:blipFill>
        <p:spPr>
          <a:xfrm>
            <a:off x="20" y="431"/>
            <a:ext cx="8115280" cy="6408311"/>
          </a:xfrm>
          <a:prstGeom prst="rect">
            <a:avLst/>
          </a:prstGeom>
        </p:spPr>
      </p:pic>
      <p:sp>
        <p:nvSpPr>
          <p:cNvPr id="36867" name="Content Placeholder 2">
            <a:extLst>
              <a:ext uri="{FF2B5EF4-FFF2-40B4-BE49-F238E27FC236}">
                <a16:creationId xmlns:a16="http://schemas.microsoft.com/office/drawing/2014/main" id="{B9022AB8-B1D8-48BB-8AF0-270D37B265CB}"/>
              </a:ext>
            </a:extLst>
          </p:cNvPr>
          <p:cNvSpPr>
            <a:spLocks noGrp="1"/>
          </p:cNvSpPr>
          <p:nvPr>
            <p:ph sz="half" idx="1"/>
          </p:nvPr>
        </p:nvSpPr>
        <p:spPr>
          <a:xfrm>
            <a:off x="8244348" y="2418408"/>
            <a:ext cx="3642851" cy="3540265"/>
          </a:xfrm>
        </p:spPr>
        <p:txBody>
          <a:bodyPr vert="horz" lIns="91440" tIns="45720" rIns="91440" bIns="45720" rtlCol="0">
            <a:normAutofit/>
          </a:bodyPr>
          <a:lstStyle/>
          <a:p>
            <a:r>
              <a:rPr lang="en-US" altLang="en-US" dirty="0"/>
              <a:t>Who gets burnout</a:t>
            </a:r>
          </a:p>
          <a:p>
            <a:pPr lvl="1"/>
            <a:r>
              <a:rPr lang="en-US" altLang="en-US" sz="2800" dirty="0"/>
              <a:t>Doctors</a:t>
            </a:r>
          </a:p>
          <a:p>
            <a:pPr lvl="1"/>
            <a:r>
              <a:rPr lang="en-US" altLang="en-US" sz="2800" dirty="0"/>
              <a:t>Para’s</a:t>
            </a:r>
          </a:p>
          <a:p>
            <a:pPr lvl="1"/>
            <a:r>
              <a:rPr lang="en-US" altLang="en-US" sz="2800" dirty="0"/>
              <a:t>Patients</a:t>
            </a:r>
          </a:p>
          <a:p>
            <a:pPr lvl="1"/>
            <a:r>
              <a:rPr lang="en-US" altLang="en-US" sz="2800" dirty="0"/>
              <a:t>Receptionist</a:t>
            </a:r>
          </a:p>
          <a:p>
            <a:pPr lvl="1"/>
            <a:r>
              <a:rPr lang="en-US" altLang="en-US" sz="2800" dirty="0">
                <a:highlight>
                  <a:srgbClr val="FFFF00"/>
                </a:highlight>
              </a:rPr>
              <a:t>Entire Staff </a:t>
            </a:r>
          </a:p>
          <a:p>
            <a:endParaRPr lang="en-US" altLang="en-US" dirty="0"/>
          </a:p>
        </p:txBody>
      </p:sp>
      <p:sp>
        <p:nvSpPr>
          <p:cNvPr id="75" name="Rectangle 74">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890" name="Content Placeholder 6">
            <a:extLst>
              <a:ext uri="{FF2B5EF4-FFF2-40B4-BE49-F238E27FC236}">
                <a16:creationId xmlns:a16="http://schemas.microsoft.com/office/drawing/2014/main" id="{D9F77C82-1628-4989-AAE5-E8673606AA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848131" y="457200"/>
            <a:ext cx="6495737" cy="59436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39" name="Rectangle 13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Rectangle 142">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a:extLst>
              <a:ext uri="{FF2B5EF4-FFF2-40B4-BE49-F238E27FC236}">
                <a16:creationId xmlns:a16="http://schemas.microsoft.com/office/drawing/2014/main" id="{3F0F89BE-FEDD-4FB7-901E-9ABAF3720BF0}"/>
              </a:ext>
            </a:extLst>
          </p:cNvPr>
          <p:cNvSpPr>
            <a:spLocks noGrp="1" noChangeArrowheads="1"/>
          </p:cNvSpPr>
          <p:nvPr>
            <p:ph type="title"/>
          </p:nvPr>
        </p:nvSpPr>
        <p:spPr>
          <a:xfrm>
            <a:off x="1043631" y="809898"/>
            <a:ext cx="9942716" cy="1554480"/>
          </a:xfrm>
        </p:spPr>
        <p:txBody>
          <a:bodyPr rtlCol="0" anchor="ctr">
            <a:normAutofit/>
          </a:bodyPr>
          <a:lstStyle/>
          <a:p>
            <a:pPr marL="54864">
              <a:defRPr/>
            </a:pPr>
            <a:r>
              <a:rPr lang="en-US" sz="4800"/>
              <a:t>Employee Burnout Signs</a:t>
            </a:r>
          </a:p>
        </p:txBody>
      </p:sp>
      <p:sp>
        <p:nvSpPr>
          <p:cNvPr id="30723" name="Rectangle 6">
            <a:extLst>
              <a:ext uri="{FF2B5EF4-FFF2-40B4-BE49-F238E27FC236}">
                <a16:creationId xmlns:a16="http://schemas.microsoft.com/office/drawing/2014/main" id="{988AD2B6-B45C-4705-B2B7-1E9C8A8A0AC2}"/>
              </a:ext>
            </a:extLst>
          </p:cNvPr>
          <p:cNvSpPr>
            <a:spLocks noGrp="1" noChangeArrowheads="1"/>
          </p:cNvSpPr>
          <p:nvPr>
            <p:ph idx="1"/>
          </p:nvPr>
        </p:nvSpPr>
        <p:spPr>
          <a:xfrm>
            <a:off x="1073323" y="2954737"/>
            <a:ext cx="9941319" cy="3781296"/>
          </a:xfrm>
        </p:spPr>
        <p:txBody>
          <a:bodyPr rtlCol="0" anchor="ctr">
            <a:normAutofit/>
          </a:bodyPr>
          <a:lstStyle/>
          <a:p>
            <a:pPr>
              <a:defRPr/>
            </a:pPr>
            <a:r>
              <a:rPr lang="en-US" sz="2700" dirty="0"/>
              <a:t>3 times more likely to be ill</a:t>
            </a:r>
          </a:p>
          <a:p>
            <a:pPr>
              <a:defRPr/>
            </a:pPr>
            <a:r>
              <a:rPr lang="en-US" sz="2700" dirty="0"/>
              <a:t>No longer laugh of have fun</a:t>
            </a:r>
          </a:p>
          <a:p>
            <a:pPr>
              <a:defRPr/>
            </a:pPr>
            <a:r>
              <a:rPr lang="en-US" sz="2700" dirty="0"/>
              <a:t>Who are unusually irritable towards customers and co-workers</a:t>
            </a:r>
          </a:p>
          <a:p>
            <a:pPr>
              <a:defRPr/>
            </a:pPr>
            <a:r>
              <a:rPr lang="en-US" sz="2700" dirty="0"/>
              <a:t>Those who see work as a chore</a:t>
            </a:r>
          </a:p>
          <a:p>
            <a:pPr>
              <a:defRPr/>
            </a:pPr>
            <a:r>
              <a:rPr lang="en-US" sz="2700" dirty="0"/>
              <a:t>Those who overly worry about everything</a:t>
            </a:r>
          </a:p>
          <a:p>
            <a:pPr>
              <a:defRPr/>
            </a:pPr>
            <a:r>
              <a:rPr lang="en-US" sz="2700" dirty="0"/>
              <a:t>Those who’s inability to be effective no matter the effort</a:t>
            </a:r>
          </a:p>
          <a:p>
            <a:pPr>
              <a:defRPr/>
            </a:pPr>
            <a:r>
              <a:rPr lang="en-US" sz="2700" dirty="0"/>
              <a:t>Isolation, not wanting to be a part of the team</a:t>
            </a:r>
          </a:p>
          <a:p>
            <a:pPr>
              <a:defRPr/>
            </a:pPr>
            <a:endParaRPr lang="en-US" sz="2700" dirty="0"/>
          </a:p>
        </p:txBody>
      </p:sp>
      <p:cxnSp>
        <p:nvCxnSpPr>
          <p:cNvPr id="145" name="Straight Connector 14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F15B8059-AC25-47C4-8812-72AD959DB0E5}"/>
              </a:ext>
            </a:extLst>
          </p:cNvPr>
          <p:cNvSpPr>
            <a:spLocks noGrp="1" noChangeArrowheads="1"/>
          </p:cNvSpPr>
          <p:nvPr>
            <p:ph type="title"/>
          </p:nvPr>
        </p:nvSpPr>
        <p:spPr>
          <a:xfrm>
            <a:off x="589560" y="856180"/>
            <a:ext cx="4560584" cy="1128068"/>
          </a:xfrm>
        </p:spPr>
        <p:txBody>
          <a:bodyPr vert="horz" lIns="91440" tIns="45720" rIns="91440" bIns="45720" rtlCol="0" anchor="ctr">
            <a:normAutofit/>
          </a:bodyPr>
          <a:lstStyle/>
          <a:p>
            <a:pPr marL="54864">
              <a:defRPr/>
            </a:pPr>
            <a:r>
              <a:rPr lang="en-US" sz="4000"/>
              <a:t>Contributing Factors</a:t>
            </a:r>
          </a:p>
        </p:txBody>
      </p:sp>
      <p:grpSp>
        <p:nvGrpSpPr>
          <p:cNvPr id="77" name="Group 7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8" name="Rectangle 7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ectangle 8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1" name="Rectangle 3">
            <a:extLst>
              <a:ext uri="{FF2B5EF4-FFF2-40B4-BE49-F238E27FC236}">
                <a16:creationId xmlns:a16="http://schemas.microsoft.com/office/drawing/2014/main" id="{26286589-A034-4A41-880B-2F5DC2636BC6}"/>
              </a:ext>
            </a:extLst>
          </p:cNvPr>
          <p:cNvSpPr>
            <a:spLocks noGrp="1" noChangeArrowheads="1"/>
          </p:cNvSpPr>
          <p:nvPr>
            <p:ph sz="half" idx="1"/>
          </p:nvPr>
        </p:nvSpPr>
        <p:spPr>
          <a:xfrm>
            <a:off x="496824" y="2561715"/>
            <a:ext cx="5033821" cy="4295650"/>
          </a:xfrm>
        </p:spPr>
        <p:txBody>
          <a:bodyPr vert="horz" lIns="91440" tIns="45720" rIns="91440" bIns="45720" rtlCol="0" anchor="ctr">
            <a:noAutofit/>
          </a:bodyPr>
          <a:lstStyle/>
          <a:p>
            <a:pPr>
              <a:spcBef>
                <a:spcPts val="0"/>
              </a:spcBef>
              <a:spcAft>
                <a:spcPts val="600"/>
              </a:spcAft>
              <a:defRPr/>
            </a:pPr>
            <a:r>
              <a:rPr lang="en-US" sz="2300" dirty="0"/>
              <a:t>Excessive workloads .... paraoptometrics do it all!</a:t>
            </a:r>
          </a:p>
          <a:p>
            <a:pPr>
              <a:spcBef>
                <a:spcPts val="0"/>
              </a:spcBef>
              <a:spcAft>
                <a:spcPts val="600"/>
              </a:spcAft>
              <a:defRPr/>
            </a:pPr>
            <a:r>
              <a:rPr lang="en-US" sz="2300" dirty="0"/>
              <a:t>Inadequate training and job preparation</a:t>
            </a:r>
          </a:p>
          <a:p>
            <a:pPr>
              <a:spcBef>
                <a:spcPts val="0"/>
              </a:spcBef>
              <a:spcAft>
                <a:spcPts val="600"/>
              </a:spcAft>
              <a:defRPr/>
            </a:pPr>
            <a:r>
              <a:rPr lang="en-US" sz="2300" dirty="0"/>
              <a:t>Lack of resources</a:t>
            </a:r>
          </a:p>
          <a:p>
            <a:pPr>
              <a:spcBef>
                <a:spcPts val="0"/>
              </a:spcBef>
              <a:spcAft>
                <a:spcPts val="600"/>
              </a:spcAft>
              <a:defRPr/>
            </a:pPr>
            <a:r>
              <a:rPr lang="en-US" sz="2300" dirty="0"/>
              <a:t>Excessive negative criticism, lack of positive feedback</a:t>
            </a:r>
          </a:p>
          <a:p>
            <a:pPr>
              <a:spcBef>
                <a:spcPts val="0"/>
              </a:spcBef>
              <a:spcAft>
                <a:spcPts val="600"/>
              </a:spcAft>
              <a:defRPr/>
            </a:pPr>
            <a:r>
              <a:rPr lang="en-US" sz="2300" dirty="0"/>
              <a:t>Lack of role clarity</a:t>
            </a:r>
          </a:p>
          <a:p>
            <a:pPr>
              <a:spcBef>
                <a:spcPts val="0"/>
              </a:spcBef>
              <a:spcAft>
                <a:spcPts val="600"/>
              </a:spcAft>
              <a:defRPr/>
            </a:pPr>
            <a:r>
              <a:rPr lang="en-US" sz="2300" dirty="0"/>
              <a:t>No professional support</a:t>
            </a:r>
          </a:p>
          <a:p>
            <a:pPr>
              <a:spcBef>
                <a:spcPts val="0"/>
              </a:spcBef>
              <a:spcAft>
                <a:spcPts val="600"/>
              </a:spcAft>
              <a:defRPr/>
            </a:pPr>
            <a:r>
              <a:rPr lang="en-US" sz="2300" dirty="0"/>
              <a:t>Communication</a:t>
            </a:r>
          </a:p>
          <a:p>
            <a:pPr>
              <a:spcBef>
                <a:spcPts val="0"/>
              </a:spcBef>
              <a:spcAft>
                <a:spcPts val="600"/>
              </a:spcAft>
              <a:defRPr/>
            </a:pPr>
            <a:r>
              <a:rPr lang="en-US" sz="2300" dirty="0"/>
              <a:t>A stressful home life or relationship</a:t>
            </a:r>
          </a:p>
          <a:p>
            <a:pPr>
              <a:spcBef>
                <a:spcPts val="0"/>
              </a:spcBef>
              <a:spcAft>
                <a:spcPts val="600"/>
              </a:spcAft>
              <a:defRPr/>
            </a:pPr>
            <a:r>
              <a:rPr lang="en-US" sz="2300" dirty="0"/>
              <a:t>Health (including a lack of sleep)</a:t>
            </a:r>
          </a:p>
          <a:p>
            <a:pPr>
              <a:spcBef>
                <a:spcPts val="0"/>
              </a:spcBef>
              <a:spcAft>
                <a:spcPts val="600"/>
              </a:spcAft>
              <a:defRPr/>
            </a:pPr>
            <a:endParaRPr lang="en-US" sz="2300" dirty="0"/>
          </a:p>
          <a:p>
            <a:pPr>
              <a:spcBef>
                <a:spcPts val="0"/>
              </a:spcBef>
              <a:spcAft>
                <a:spcPts val="600"/>
              </a:spcAft>
              <a:defRPr/>
            </a:pPr>
            <a:endParaRPr lang="en-US" sz="2300" dirty="0"/>
          </a:p>
        </p:txBody>
      </p:sp>
      <p:sp>
        <p:nvSpPr>
          <p:cNvPr id="83" name="Rectangle 8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40" name="Content Placeholder 5" descr="motivation475.jpg">
            <a:extLst>
              <a:ext uri="{FF2B5EF4-FFF2-40B4-BE49-F238E27FC236}">
                <a16:creationId xmlns:a16="http://schemas.microsoft.com/office/drawing/2014/main" id="{5D2568B2-0D38-42E1-915E-2311CBDB2638}"/>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2" b="3059"/>
          <a:stretch/>
        </p:blipFill>
        <p:spPr>
          <a:xfrm>
            <a:off x="5977788" y="799352"/>
            <a:ext cx="5425410" cy="525929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a:extLst>
              <a:ext uri="{FF2B5EF4-FFF2-40B4-BE49-F238E27FC236}">
                <a16:creationId xmlns:a16="http://schemas.microsoft.com/office/drawing/2014/main" id="{28A72107-7A5D-4647-B7EE-A01034EA9C52}"/>
              </a:ext>
            </a:extLst>
          </p:cNvPr>
          <p:cNvSpPr>
            <a:spLocks noGrp="1"/>
          </p:cNvSpPr>
          <p:nvPr>
            <p:ph type="title"/>
          </p:nvPr>
        </p:nvSpPr>
        <p:spPr/>
        <p:txBody>
          <a:bodyPr/>
          <a:lstStyle/>
          <a:p>
            <a:pPr eaLnBrk="1" hangingPunct="1"/>
            <a:r>
              <a:rPr lang="en-US" altLang="en-US"/>
              <a:t>Cont…</a:t>
            </a:r>
          </a:p>
        </p:txBody>
      </p:sp>
      <p:sp>
        <p:nvSpPr>
          <p:cNvPr id="40963" name="Content Placeholder 5">
            <a:extLst>
              <a:ext uri="{FF2B5EF4-FFF2-40B4-BE49-F238E27FC236}">
                <a16:creationId xmlns:a16="http://schemas.microsoft.com/office/drawing/2014/main" id="{1F7277A6-B7DB-47B7-9251-12BABFB207AF}"/>
              </a:ext>
            </a:extLst>
          </p:cNvPr>
          <p:cNvSpPr>
            <a:spLocks noGrp="1"/>
          </p:cNvSpPr>
          <p:nvPr>
            <p:ph sz="half" idx="1"/>
          </p:nvPr>
        </p:nvSpPr>
        <p:spPr/>
        <p:txBody>
          <a:bodyPr/>
          <a:lstStyle/>
          <a:p>
            <a:pPr marL="0" indent="0" eaLnBrk="1" hangingPunct="1">
              <a:buNone/>
            </a:pPr>
            <a:r>
              <a:rPr lang="en-US" altLang="en-US" dirty="0"/>
              <a:t>Burnout may also be caused by staying too many years in one position or with one company. And, even working amidst the atmosphere of the most vibrant company, an individual with too many commitments, not enough recreational time, and no effective stress reduction skills will be much more prone to burnout</a:t>
            </a:r>
          </a:p>
        </p:txBody>
      </p:sp>
      <p:pic>
        <p:nvPicPr>
          <p:cNvPr id="4" name="Content Placeholder 3" descr="A picture containing shape&#10;&#10;Description automatically generated">
            <a:extLst>
              <a:ext uri="{FF2B5EF4-FFF2-40B4-BE49-F238E27FC236}">
                <a16:creationId xmlns:a16="http://schemas.microsoft.com/office/drawing/2014/main" id="{BCD5890B-1F61-49DF-A877-C638A59773F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61649" y="1825625"/>
            <a:ext cx="4402702" cy="4351338"/>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7E64A611-FE7B-4B4C-AAFC-A90DDBDF79E4}"/>
              </a:ext>
            </a:extLst>
          </p:cNvPr>
          <p:cNvSpPr>
            <a:spLocks noGrp="1"/>
          </p:cNvSpPr>
          <p:nvPr>
            <p:ph type="title"/>
          </p:nvPr>
        </p:nvSpPr>
        <p:spPr/>
        <p:txBody>
          <a:bodyPr/>
          <a:lstStyle/>
          <a:p>
            <a:pPr eaLnBrk="1" hangingPunct="1"/>
            <a:r>
              <a:rPr lang="en-US" altLang="en-US"/>
              <a:t>Cont…</a:t>
            </a:r>
          </a:p>
        </p:txBody>
      </p:sp>
      <p:sp>
        <p:nvSpPr>
          <p:cNvPr id="41987" name="Content Placeholder 2">
            <a:extLst>
              <a:ext uri="{FF2B5EF4-FFF2-40B4-BE49-F238E27FC236}">
                <a16:creationId xmlns:a16="http://schemas.microsoft.com/office/drawing/2014/main" id="{EA473E8E-2F6B-4C4D-AE83-D3E5030A7AE3}"/>
              </a:ext>
            </a:extLst>
          </p:cNvPr>
          <p:cNvSpPr>
            <a:spLocks noGrp="1"/>
          </p:cNvSpPr>
          <p:nvPr>
            <p:ph sz="half" idx="1"/>
          </p:nvPr>
        </p:nvSpPr>
        <p:spPr/>
        <p:txBody>
          <a:bodyPr/>
          <a:lstStyle/>
          <a:p>
            <a:pPr eaLnBrk="1" hangingPunct="1">
              <a:buFont typeface="Wingdings 2" panose="05020102010507070707" pitchFamily="18" charset="2"/>
              <a:buNone/>
            </a:pPr>
            <a:r>
              <a:rPr lang="en-US" altLang="en-US"/>
              <a:t>Lack of praise and direction from supervision will certainly contribute to employee burnout. On a deeper level, if a person is feeling anxiety, anger, and/or fear, on an ongoing basis, in relation to his coworkers, the population he serves in his role, or the practices of his company, this can be a fast-track to burnout."</a:t>
            </a:r>
          </a:p>
          <a:p>
            <a:pPr eaLnBrk="1" hangingPunct="1"/>
            <a:endParaRPr lang="en-US" altLang="en-US"/>
          </a:p>
        </p:txBody>
      </p:sp>
      <p:pic>
        <p:nvPicPr>
          <p:cNvPr id="4" name="Content Placeholder 3" descr="Text&#10;&#10;Description automatically generated">
            <a:extLst>
              <a:ext uri="{FF2B5EF4-FFF2-40B4-BE49-F238E27FC236}">
                <a16:creationId xmlns:a16="http://schemas.microsoft.com/office/drawing/2014/main" id="{39B71D51-E1D7-4603-B726-B3CC7C82061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48459" y="1825625"/>
            <a:ext cx="4629082" cy="4351338"/>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4" name="Rectangle 7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10" name="Title 3">
            <a:extLst>
              <a:ext uri="{FF2B5EF4-FFF2-40B4-BE49-F238E27FC236}">
                <a16:creationId xmlns:a16="http://schemas.microsoft.com/office/drawing/2014/main" id="{FC9B4D1F-05C4-4443-99FE-3FD7682A2DC8}"/>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altLang="en-US" sz="3600" kern="1200">
                <a:solidFill>
                  <a:schemeClr val="tx1"/>
                </a:solidFill>
                <a:latin typeface="+mj-lt"/>
                <a:ea typeface="+mj-ea"/>
                <a:cs typeface="+mj-cs"/>
              </a:rPr>
              <a:t>What are Workplace Stressors</a:t>
            </a:r>
          </a:p>
        </p:txBody>
      </p:sp>
      <p:sp>
        <p:nvSpPr>
          <p:cNvPr id="34819" name="Content Placeholder 4">
            <a:extLst>
              <a:ext uri="{FF2B5EF4-FFF2-40B4-BE49-F238E27FC236}">
                <a16:creationId xmlns:a16="http://schemas.microsoft.com/office/drawing/2014/main" id="{65546DF4-6E4E-4907-BF6B-A6C8F592DBDC}"/>
              </a:ext>
            </a:extLst>
          </p:cNvPr>
          <p:cNvSpPr>
            <a:spLocks noGrp="1"/>
          </p:cNvSpPr>
          <p:nvPr>
            <p:ph sz="half" idx="1"/>
          </p:nvPr>
        </p:nvSpPr>
        <p:spPr>
          <a:xfrm>
            <a:off x="979358" y="1255562"/>
            <a:ext cx="5623671" cy="4978309"/>
          </a:xfrm>
        </p:spPr>
        <p:txBody>
          <a:bodyPr vert="horz" lIns="91440" tIns="45720" rIns="91440" bIns="45720" rtlCol="0">
            <a:noAutofit/>
          </a:bodyPr>
          <a:lstStyle/>
          <a:p>
            <a:pPr>
              <a:defRPr/>
            </a:pPr>
            <a:r>
              <a:rPr lang="en-US" sz="2600" dirty="0"/>
              <a:t>Chaos</a:t>
            </a:r>
          </a:p>
          <a:p>
            <a:pPr>
              <a:defRPr/>
            </a:pPr>
            <a:r>
              <a:rPr lang="en-US" sz="2600" dirty="0"/>
              <a:t>Lack of standards</a:t>
            </a:r>
          </a:p>
          <a:p>
            <a:pPr>
              <a:defRPr/>
            </a:pPr>
            <a:r>
              <a:rPr lang="en-US" sz="2600" dirty="0"/>
              <a:t>Absent or mis-guided leadership</a:t>
            </a:r>
          </a:p>
          <a:p>
            <a:pPr>
              <a:defRPr/>
            </a:pPr>
            <a:r>
              <a:rPr lang="en-US" sz="2600" dirty="0"/>
              <a:t>Poor training</a:t>
            </a:r>
          </a:p>
          <a:p>
            <a:pPr>
              <a:defRPr/>
            </a:pPr>
            <a:r>
              <a:rPr lang="en-US" sz="2600" dirty="0"/>
              <a:t>Lack of resources</a:t>
            </a:r>
          </a:p>
          <a:p>
            <a:pPr>
              <a:defRPr/>
            </a:pPr>
            <a:r>
              <a:rPr lang="en-US" sz="2600" dirty="0"/>
              <a:t>Poor communication amongst the staff</a:t>
            </a:r>
          </a:p>
          <a:p>
            <a:pPr>
              <a:defRPr/>
            </a:pPr>
            <a:r>
              <a:rPr lang="en-US" sz="2600" dirty="0"/>
              <a:t>Lack of consistency</a:t>
            </a:r>
          </a:p>
          <a:p>
            <a:pPr>
              <a:defRPr/>
            </a:pPr>
            <a:r>
              <a:rPr lang="en-US" sz="2600" dirty="0"/>
              <a:t>Lack of accountability top down</a:t>
            </a:r>
          </a:p>
          <a:p>
            <a:pPr>
              <a:defRPr/>
            </a:pPr>
            <a:r>
              <a:rPr lang="en-US" sz="2600" dirty="0"/>
              <a:t>Lack of recognition</a:t>
            </a:r>
          </a:p>
          <a:p>
            <a:pPr>
              <a:defRPr/>
            </a:pPr>
            <a:r>
              <a:rPr lang="en-US" sz="2600" dirty="0"/>
              <a:t>Not being challenged</a:t>
            </a:r>
          </a:p>
        </p:txBody>
      </p:sp>
      <p:grpSp>
        <p:nvGrpSpPr>
          <p:cNvPr id="43015" name="Group 75">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77" name="Isosceles Triangle 7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3012" name="Content Placeholder 5" descr="1384095_10153307047975371_855767864_n.jpg">
            <a:extLst>
              <a:ext uri="{FF2B5EF4-FFF2-40B4-BE49-F238E27FC236}">
                <a16:creationId xmlns:a16="http://schemas.microsoft.com/office/drawing/2014/main" id="{8F1BDD01-D39C-4140-B2B6-44F4C589639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6754290" y="1255561"/>
            <a:ext cx="4978309" cy="4978309"/>
          </a:xfrm>
          <a:prstGeom prst="rect">
            <a:avLst/>
          </a:prstGeom>
        </p:spPr>
      </p:pic>
      <p:grpSp>
        <p:nvGrpSpPr>
          <p:cNvPr id="80" name="Group 79">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81" name="Rectangle 80">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150AC77-FED6-4E45-8742-4FBF34C70A63}"/>
              </a:ext>
            </a:extLst>
          </p:cNvPr>
          <p:cNvSpPr>
            <a:spLocks noGrp="1"/>
          </p:cNvSpPr>
          <p:nvPr>
            <p:ph type="title"/>
          </p:nvPr>
        </p:nvSpPr>
        <p:spPr/>
        <p:txBody>
          <a:bodyPr/>
          <a:lstStyle/>
          <a:p>
            <a:r>
              <a:rPr lang="en-US" altLang="en-US"/>
              <a:t>Stress Across</a:t>
            </a:r>
          </a:p>
        </p:txBody>
      </p:sp>
      <p:sp>
        <p:nvSpPr>
          <p:cNvPr id="7171" name="Content Placeholder 2">
            <a:extLst>
              <a:ext uri="{FF2B5EF4-FFF2-40B4-BE49-F238E27FC236}">
                <a16:creationId xmlns:a16="http://schemas.microsoft.com/office/drawing/2014/main" id="{990D4C46-67A1-42DC-A299-40825D8D050F}"/>
              </a:ext>
            </a:extLst>
          </p:cNvPr>
          <p:cNvSpPr>
            <a:spLocks noGrp="1"/>
          </p:cNvSpPr>
          <p:nvPr>
            <p:ph sz="half" idx="1"/>
          </p:nvPr>
        </p:nvSpPr>
        <p:spPr/>
        <p:txBody>
          <a:bodyPr/>
          <a:lstStyle/>
          <a:p>
            <a:pPr marL="0" indent="0">
              <a:buNone/>
            </a:pPr>
            <a:r>
              <a:rPr lang="en-US" altLang="en-US">
                <a:latin typeface="-apple-system"/>
              </a:rPr>
              <a:t>How stressed are U.S. workers right now? According to LinkedIn’s latest </a:t>
            </a:r>
            <a:r>
              <a:rPr lang="en-US" altLang="en-US">
                <a:latin typeface="-apple-system"/>
                <a:hlinkClick r:id="rId2"/>
              </a:rPr>
              <a:t>Workforce Confidence Index</a:t>
            </a:r>
            <a:r>
              <a:rPr lang="en-US" altLang="en-US">
                <a:latin typeface="-apple-system"/>
              </a:rPr>
              <a:t>, stress levels correlate closely with where you work. Stress is highest in the arts industry, where 84% reported work-related stress. </a:t>
            </a:r>
            <a:endParaRPr lang="en-US" altLang="en-US"/>
          </a:p>
        </p:txBody>
      </p:sp>
      <p:sp>
        <p:nvSpPr>
          <p:cNvPr id="4" name="Content Placeholder 3">
            <a:extLst>
              <a:ext uri="{FF2B5EF4-FFF2-40B4-BE49-F238E27FC236}">
                <a16:creationId xmlns:a16="http://schemas.microsoft.com/office/drawing/2014/main" id="{E1A99B1B-D5E4-472D-B39D-9315A673E3DA}"/>
              </a:ext>
            </a:extLst>
          </p:cNvPr>
          <p:cNvSpPr>
            <a:spLocks noGrp="1"/>
          </p:cNvSpPr>
          <p:nvPr>
            <p:ph sz="half" idx="2"/>
          </p:nvPr>
        </p:nvSpPr>
        <p:spPr/>
        <p:txBody>
          <a:bodyPr/>
          <a:lstStyle/>
          <a:p>
            <a:pPr marL="0" indent="0">
              <a:buNone/>
              <a:defRPr/>
            </a:pPr>
            <a:r>
              <a:rPr lang="en-US" dirty="0">
                <a:latin typeface="-apple-system"/>
              </a:rPr>
              <a:t>Other industries that largely rely on in-person contact — including </a:t>
            </a:r>
            <a:r>
              <a:rPr lang="en-US" dirty="0">
                <a:highlight>
                  <a:srgbClr val="FFFF00"/>
                </a:highlight>
                <a:latin typeface="-apple-system"/>
              </a:rPr>
              <a:t>healthcare (75%), </a:t>
            </a:r>
            <a:r>
              <a:rPr lang="en-US" dirty="0">
                <a:latin typeface="-apple-system"/>
              </a:rPr>
              <a:t>education (73%) and recreation (73%) — also show high stress.</a:t>
            </a:r>
            <a:endParaRPr lang="en-US" dirty="0"/>
          </a:p>
        </p:txBody>
      </p:sp>
      <p:sp>
        <p:nvSpPr>
          <p:cNvPr id="7173" name="TextBox 5">
            <a:extLst>
              <a:ext uri="{FF2B5EF4-FFF2-40B4-BE49-F238E27FC236}">
                <a16:creationId xmlns:a16="http://schemas.microsoft.com/office/drawing/2014/main" id="{065EDD5A-1DF9-4BE5-81DA-B33DD6C1B9AE}"/>
              </a:ext>
            </a:extLst>
          </p:cNvPr>
          <p:cNvSpPr txBox="1">
            <a:spLocks noChangeArrowheads="1"/>
          </p:cNvSpPr>
          <p:nvPr/>
        </p:nvSpPr>
        <p:spPr bwMode="auto">
          <a:xfrm>
            <a:off x="1790700" y="6307138"/>
            <a:ext cx="8763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a:hlinkClick r:id="rId3"/>
              </a:rPr>
              <a:t>(1) What's your stress level? Each industry, from arts to tech, has its own profile | LinkedIn</a:t>
            </a:r>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4034" name="Title 4">
            <a:extLst>
              <a:ext uri="{FF2B5EF4-FFF2-40B4-BE49-F238E27FC236}">
                <a16:creationId xmlns:a16="http://schemas.microsoft.com/office/drawing/2014/main" id="{6991EBB6-52D6-4B72-BACE-551EDC76AE30}"/>
              </a:ext>
            </a:extLst>
          </p:cNvPr>
          <p:cNvSpPr>
            <a:spLocks noGrp="1"/>
          </p:cNvSpPr>
          <p:nvPr>
            <p:ph type="title"/>
          </p:nvPr>
        </p:nvSpPr>
        <p:spPr>
          <a:xfrm>
            <a:off x="958506" y="800392"/>
            <a:ext cx="10264697" cy="1212102"/>
          </a:xfrm>
        </p:spPr>
        <p:txBody>
          <a:bodyPr>
            <a:normAutofit/>
          </a:bodyPr>
          <a:lstStyle/>
          <a:p>
            <a:pPr eaLnBrk="1" hangingPunct="1"/>
            <a:r>
              <a:rPr lang="en-US" altLang="en-US" sz="4000">
                <a:solidFill>
                  <a:srgbClr val="FFFFFF"/>
                </a:solidFill>
              </a:rPr>
              <a:t>Impact of Burnout</a:t>
            </a:r>
          </a:p>
        </p:txBody>
      </p:sp>
      <p:sp>
        <p:nvSpPr>
          <p:cNvPr id="44035" name="Content Placeholder 5">
            <a:extLst>
              <a:ext uri="{FF2B5EF4-FFF2-40B4-BE49-F238E27FC236}">
                <a16:creationId xmlns:a16="http://schemas.microsoft.com/office/drawing/2014/main" id="{61ACC406-C968-44C6-AD55-35FFC9BB67D6}"/>
              </a:ext>
            </a:extLst>
          </p:cNvPr>
          <p:cNvSpPr>
            <a:spLocks noGrp="1"/>
          </p:cNvSpPr>
          <p:nvPr>
            <p:ph idx="1"/>
          </p:nvPr>
        </p:nvSpPr>
        <p:spPr>
          <a:xfrm>
            <a:off x="1367624" y="2490436"/>
            <a:ext cx="9708995" cy="3567173"/>
          </a:xfrm>
        </p:spPr>
        <p:txBody>
          <a:bodyPr anchor="ctr">
            <a:normAutofit/>
          </a:bodyPr>
          <a:lstStyle/>
          <a:p>
            <a:pPr marL="0" indent="0" eaLnBrk="1" hangingPunct="1">
              <a:buNone/>
            </a:pPr>
            <a:r>
              <a:rPr lang="en-US" altLang="en-US"/>
              <a:t>What type of impact can work burnout have on someone's overall life? "The effects of burnout at the workplace are increased absenteeism and decreased creativity, productivity, and overall quality of work. Someone who's burned-out is more likely to experience fatigue, irritability, and feelings of depression or anxiety.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Isosceles Triangle 8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059" name="Content Placeholder 4">
            <a:extLst>
              <a:ext uri="{FF2B5EF4-FFF2-40B4-BE49-F238E27FC236}">
                <a16:creationId xmlns:a16="http://schemas.microsoft.com/office/drawing/2014/main" id="{7F1DA11A-C332-4EAC-BF9A-66814DA590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058222" y="0"/>
            <a:ext cx="6000749" cy="6858000"/>
          </a:xfrm>
          <a:prstGeom prst="rect">
            <a:avLst/>
          </a:prstGeom>
          <a:ln>
            <a:noFill/>
          </a:ln>
        </p:spPr>
      </p:pic>
      <p:sp>
        <p:nvSpPr>
          <p:cNvPr id="84" name="Isosceles Triangle 8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82" name="Title 1">
            <a:extLst>
              <a:ext uri="{FF2B5EF4-FFF2-40B4-BE49-F238E27FC236}">
                <a16:creationId xmlns:a16="http://schemas.microsoft.com/office/drawing/2014/main" id="{7A5F7BBF-F1F1-4377-B12E-8529F5CC834A}"/>
              </a:ext>
            </a:extLst>
          </p:cNvPr>
          <p:cNvSpPr>
            <a:spLocks noGrp="1"/>
          </p:cNvSpPr>
          <p:nvPr>
            <p:ph type="title"/>
          </p:nvPr>
        </p:nvSpPr>
        <p:spPr>
          <a:xfrm>
            <a:off x="524741" y="620392"/>
            <a:ext cx="3808268" cy="5504688"/>
          </a:xfrm>
        </p:spPr>
        <p:txBody>
          <a:bodyPr>
            <a:normAutofit/>
          </a:bodyPr>
          <a:lstStyle/>
          <a:p>
            <a:pPr eaLnBrk="1" hangingPunct="1"/>
            <a:r>
              <a:rPr lang="en-US" altLang="en-US" sz="6000">
                <a:solidFill>
                  <a:schemeClr val="bg1"/>
                </a:solidFill>
              </a:rPr>
              <a:t>Cont…</a:t>
            </a:r>
          </a:p>
        </p:txBody>
      </p:sp>
      <p:graphicFrame>
        <p:nvGraphicFramePr>
          <p:cNvPr id="46085" name="Content Placeholder 2">
            <a:extLst>
              <a:ext uri="{FF2B5EF4-FFF2-40B4-BE49-F238E27FC236}">
                <a16:creationId xmlns:a16="http://schemas.microsoft.com/office/drawing/2014/main" id="{A1094752-2D2C-42C6-A0F5-EEA29F506D89}"/>
              </a:ext>
            </a:extLst>
          </p:cNvPr>
          <p:cNvGraphicFramePr>
            <a:graphicFrameLocks noGrp="1"/>
          </p:cNvGraphicFramePr>
          <p:nvPr>
            <p:ph idx="1"/>
            <p:extLst>
              <p:ext uri="{D42A27DB-BD31-4B8C-83A1-F6EECF244321}">
                <p14:modId xmlns:p14="http://schemas.microsoft.com/office/powerpoint/2010/main" val="15079528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0BD7AD-BE42-46BE-9336-BEE4207E8CC0}"/>
              </a:ext>
            </a:extLst>
          </p:cNvPr>
          <p:cNvSpPr>
            <a:spLocks noGrp="1"/>
          </p:cNvSpPr>
          <p:nvPr>
            <p:ph type="title"/>
          </p:nvPr>
        </p:nvSpPr>
        <p:spPr>
          <a:xfrm>
            <a:off x="555217" y="172066"/>
            <a:ext cx="3505495" cy="1622321"/>
          </a:xfrm>
        </p:spPr>
        <p:txBody>
          <a:bodyPr vert="horz" lIns="91440" tIns="45720" rIns="91440" bIns="45720" rtlCol="0" anchor="ctr">
            <a:normAutofit/>
          </a:bodyPr>
          <a:lstStyle/>
          <a:p>
            <a:pPr marL="54864">
              <a:defRPr/>
            </a:pPr>
            <a:r>
              <a:rPr lang="en-US" kern="1200" dirty="0">
                <a:solidFill>
                  <a:schemeClr val="tx1"/>
                </a:solidFill>
                <a:latin typeface="+mj-lt"/>
                <a:ea typeface="+mj-ea"/>
                <a:cs typeface="+mj-cs"/>
              </a:rPr>
              <a:t>Management Helpful Hints</a:t>
            </a:r>
          </a:p>
        </p:txBody>
      </p:sp>
      <p:sp>
        <p:nvSpPr>
          <p:cNvPr id="5" name="Content Placeholder 4">
            <a:extLst>
              <a:ext uri="{FF2B5EF4-FFF2-40B4-BE49-F238E27FC236}">
                <a16:creationId xmlns:a16="http://schemas.microsoft.com/office/drawing/2014/main" id="{0E3BFE5E-D247-4216-8A71-C457E66FD940}"/>
              </a:ext>
            </a:extLst>
          </p:cNvPr>
          <p:cNvSpPr>
            <a:spLocks noGrp="1"/>
          </p:cNvSpPr>
          <p:nvPr>
            <p:ph sz="half" idx="1"/>
          </p:nvPr>
        </p:nvSpPr>
        <p:spPr>
          <a:xfrm>
            <a:off x="144886" y="2030361"/>
            <a:ext cx="4326155" cy="3785419"/>
          </a:xfrm>
        </p:spPr>
        <p:txBody>
          <a:bodyPr vert="horz" lIns="91440" tIns="45720" rIns="91440" bIns="45720" rtlCol="0">
            <a:noAutofit/>
          </a:bodyPr>
          <a:lstStyle/>
          <a:p>
            <a:pPr>
              <a:spcBef>
                <a:spcPts val="0"/>
              </a:spcBef>
              <a:spcAft>
                <a:spcPts val="600"/>
              </a:spcAft>
              <a:defRPr/>
            </a:pPr>
            <a:r>
              <a:rPr lang="en-US" sz="2300" dirty="0"/>
              <a:t>Establish Clear Goals and Visions</a:t>
            </a:r>
          </a:p>
          <a:p>
            <a:pPr>
              <a:spcBef>
                <a:spcPts val="0"/>
              </a:spcBef>
              <a:spcAft>
                <a:spcPts val="600"/>
              </a:spcAft>
              <a:defRPr/>
            </a:pPr>
            <a:endParaRPr lang="en-US" sz="2300" dirty="0"/>
          </a:p>
          <a:p>
            <a:pPr>
              <a:spcBef>
                <a:spcPts val="0"/>
              </a:spcBef>
              <a:spcAft>
                <a:spcPts val="600"/>
              </a:spcAft>
              <a:defRPr/>
            </a:pPr>
            <a:r>
              <a:rPr lang="en-US" sz="2300" dirty="0"/>
              <a:t>Establish clear guidelines: Job Descriptions, Goals, Visions, Chain of Command…</a:t>
            </a:r>
            <a:r>
              <a:rPr lang="en-US" sz="2300" dirty="0" err="1"/>
              <a:t>etc</a:t>
            </a:r>
            <a:endParaRPr lang="en-US" sz="2300" dirty="0"/>
          </a:p>
          <a:p>
            <a:pPr>
              <a:spcBef>
                <a:spcPts val="0"/>
              </a:spcBef>
              <a:spcAft>
                <a:spcPts val="600"/>
              </a:spcAft>
              <a:defRPr/>
            </a:pPr>
            <a:endParaRPr lang="en-US" sz="2300" dirty="0"/>
          </a:p>
          <a:p>
            <a:pPr>
              <a:spcBef>
                <a:spcPts val="0"/>
              </a:spcBef>
              <a:spcAft>
                <a:spcPts val="600"/>
              </a:spcAft>
              <a:defRPr/>
            </a:pPr>
            <a:r>
              <a:rPr lang="en-US" sz="2300" dirty="0"/>
              <a:t>Accountability for the top down</a:t>
            </a:r>
          </a:p>
          <a:p>
            <a:pPr>
              <a:spcBef>
                <a:spcPts val="0"/>
              </a:spcBef>
              <a:spcAft>
                <a:spcPts val="600"/>
              </a:spcAft>
              <a:defRPr/>
            </a:pPr>
            <a:endParaRPr lang="en-US" sz="2300" dirty="0"/>
          </a:p>
          <a:p>
            <a:pPr>
              <a:spcBef>
                <a:spcPts val="0"/>
              </a:spcBef>
              <a:spcAft>
                <a:spcPts val="600"/>
              </a:spcAft>
              <a:defRPr/>
            </a:pPr>
            <a:r>
              <a:rPr lang="en-US" sz="2300" dirty="0"/>
              <a:t>Address burnout signs immediately</a:t>
            </a:r>
          </a:p>
        </p:txBody>
      </p:sp>
      <p:sp>
        <p:nvSpPr>
          <p:cNvPr id="73" name="Rectangle 7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108" name="Content Placeholder 6" descr="app for respect.jpg">
            <a:extLst>
              <a:ext uri="{FF2B5EF4-FFF2-40B4-BE49-F238E27FC236}">
                <a16:creationId xmlns:a16="http://schemas.microsoft.com/office/drawing/2014/main" id="{E4429215-702F-4756-BE3B-585BD45931D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795743" y="807593"/>
            <a:ext cx="5239568" cy="5239568"/>
          </a:xfrm>
          <a:prstGeom prst="rect">
            <a:avLst/>
          </a:prstGeom>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Isosceles Triangle 8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32" name="Picture 2" descr="See the source image">
            <a:extLst>
              <a:ext uri="{FF2B5EF4-FFF2-40B4-BE49-F238E27FC236}">
                <a16:creationId xmlns:a16="http://schemas.microsoft.com/office/drawing/2014/main" id="{A4032CA0-A6FD-40C4-B002-38D1A215914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1670670" y="400828"/>
            <a:ext cx="9276220" cy="6168687"/>
          </a:xfrm>
          <a:prstGeom prst="rect">
            <a:avLst/>
          </a:prstGeom>
          <a:ln>
            <a:noFill/>
          </a:ln>
        </p:spPr>
      </p:pic>
      <p:sp>
        <p:nvSpPr>
          <p:cNvPr id="85" name="Isosceles Triangle 8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6D35C-B6D7-4B92-99C1-F532D1A972C7}"/>
              </a:ext>
            </a:extLst>
          </p:cNvPr>
          <p:cNvSpPr>
            <a:spLocks noGrp="1"/>
          </p:cNvSpPr>
          <p:nvPr>
            <p:ph type="title"/>
          </p:nvPr>
        </p:nvSpPr>
        <p:spPr>
          <a:xfrm>
            <a:off x="648930" y="290054"/>
            <a:ext cx="3505495" cy="1622321"/>
          </a:xfrm>
        </p:spPr>
        <p:txBody>
          <a:bodyPr vert="horz" lIns="91440" tIns="45720" rIns="91440" bIns="45720" rtlCol="0" anchor="ctr">
            <a:normAutofit/>
          </a:bodyPr>
          <a:lstStyle/>
          <a:p>
            <a:pPr marL="54864">
              <a:defRPr/>
            </a:pPr>
            <a:r>
              <a:rPr lang="en-US" kern="1200" dirty="0">
                <a:solidFill>
                  <a:schemeClr val="tx1"/>
                </a:solidFill>
                <a:latin typeface="+mj-lt"/>
                <a:ea typeface="+mj-ea"/>
                <a:cs typeface="+mj-cs"/>
              </a:rPr>
              <a:t>Leadership</a:t>
            </a:r>
          </a:p>
        </p:txBody>
      </p:sp>
      <p:sp>
        <p:nvSpPr>
          <p:cNvPr id="38915" name="Content Placeholder 2">
            <a:extLst>
              <a:ext uri="{FF2B5EF4-FFF2-40B4-BE49-F238E27FC236}">
                <a16:creationId xmlns:a16="http://schemas.microsoft.com/office/drawing/2014/main" id="{53C94F76-FF10-4809-B8A1-645CB3B6606D}"/>
              </a:ext>
            </a:extLst>
          </p:cNvPr>
          <p:cNvSpPr>
            <a:spLocks noGrp="1"/>
          </p:cNvSpPr>
          <p:nvPr>
            <p:ph sz="half" idx="1"/>
          </p:nvPr>
        </p:nvSpPr>
        <p:spPr>
          <a:xfrm>
            <a:off x="280219" y="1784556"/>
            <a:ext cx="4170994" cy="4439264"/>
          </a:xfrm>
        </p:spPr>
        <p:txBody>
          <a:bodyPr vert="horz" lIns="91440" tIns="45720" rIns="91440" bIns="45720" rtlCol="0">
            <a:normAutofit/>
          </a:bodyPr>
          <a:lstStyle/>
          <a:p>
            <a:pPr>
              <a:defRPr/>
            </a:pPr>
            <a:r>
              <a:rPr lang="en-US" sz="2600" dirty="0"/>
              <a:t>Must be visible</a:t>
            </a:r>
          </a:p>
          <a:p>
            <a:pPr>
              <a:defRPr/>
            </a:pPr>
            <a:endParaRPr lang="en-US" sz="2600" dirty="0"/>
          </a:p>
          <a:p>
            <a:pPr>
              <a:defRPr/>
            </a:pPr>
            <a:r>
              <a:rPr lang="en-US" sz="2600" dirty="0"/>
              <a:t>Must be available</a:t>
            </a:r>
          </a:p>
          <a:p>
            <a:pPr>
              <a:defRPr/>
            </a:pPr>
            <a:endParaRPr lang="en-US" sz="2600" dirty="0"/>
          </a:p>
          <a:p>
            <a:pPr>
              <a:defRPr/>
            </a:pPr>
            <a:r>
              <a:rPr lang="en-US" sz="2600" dirty="0"/>
              <a:t>Must act when necessary</a:t>
            </a:r>
          </a:p>
          <a:p>
            <a:pPr>
              <a:defRPr/>
            </a:pPr>
            <a:endParaRPr lang="en-US" sz="2600" dirty="0"/>
          </a:p>
          <a:p>
            <a:pPr>
              <a:defRPr/>
            </a:pPr>
            <a:r>
              <a:rPr lang="en-US" sz="2600" dirty="0"/>
              <a:t>Must be unified</a:t>
            </a:r>
          </a:p>
          <a:p>
            <a:pPr>
              <a:defRPr/>
            </a:pPr>
            <a:endParaRPr lang="en-US" sz="2600" dirty="0"/>
          </a:p>
          <a:p>
            <a:pPr>
              <a:defRPr/>
            </a:pPr>
            <a:r>
              <a:rPr lang="en-US" sz="2600" dirty="0"/>
              <a:t>Must save employees</a:t>
            </a:r>
          </a:p>
        </p:txBody>
      </p:sp>
      <p:sp>
        <p:nvSpPr>
          <p:cNvPr id="74" name="Rectangle 7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mage preview">
            <a:extLst>
              <a:ext uri="{FF2B5EF4-FFF2-40B4-BE49-F238E27FC236}">
                <a16:creationId xmlns:a16="http://schemas.microsoft.com/office/drawing/2014/main" id="{872E3A50-DD6E-435E-ACDB-0ACC941E155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51269" y="2025944"/>
            <a:ext cx="6314479" cy="35518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85B3684A-EFED-4CF2-9DF4-3F6F998C3584}"/>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altLang="en-US"/>
              <a:t>Preventing Burn Out</a:t>
            </a:r>
          </a:p>
        </p:txBody>
      </p:sp>
      <p:sp>
        <p:nvSpPr>
          <p:cNvPr id="50179" name="Content Placeholder 2">
            <a:extLst>
              <a:ext uri="{FF2B5EF4-FFF2-40B4-BE49-F238E27FC236}">
                <a16:creationId xmlns:a16="http://schemas.microsoft.com/office/drawing/2014/main" id="{93A1F56E-BC98-4853-974B-C5E7F15B0BCE}"/>
              </a:ext>
            </a:extLst>
          </p:cNvPr>
          <p:cNvSpPr>
            <a:spLocks noGrp="1"/>
          </p:cNvSpPr>
          <p:nvPr>
            <p:ph sz="half" idx="1"/>
          </p:nvPr>
        </p:nvSpPr>
        <p:spPr>
          <a:xfrm>
            <a:off x="4960654" y="2443313"/>
            <a:ext cx="7098750" cy="3785419"/>
          </a:xfrm>
        </p:spPr>
        <p:txBody>
          <a:bodyPr vert="horz" lIns="91440" tIns="45720" rIns="91440" bIns="45720" rtlCol="0">
            <a:normAutofit/>
          </a:bodyPr>
          <a:lstStyle/>
          <a:p>
            <a:r>
              <a:rPr lang="en-US" altLang="en-US" sz="2700" dirty="0"/>
              <a:t>You must first recognize burnout</a:t>
            </a:r>
          </a:p>
          <a:p>
            <a:r>
              <a:rPr lang="en-US" altLang="en-US" sz="2700" dirty="0"/>
              <a:t>You must address burn out (supervisor, spouse, friend, someone who will tell you the truth)</a:t>
            </a:r>
          </a:p>
          <a:p>
            <a:r>
              <a:rPr lang="en-US" altLang="en-US" sz="2700" dirty="0"/>
              <a:t>You must be willing to get help</a:t>
            </a:r>
          </a:p>
          <a:p>
            <a:r>
              <a:rPr lang="en-US" altLang="en-US" sz="2700" dirty="0"/>
              <a:t>You must set boundaries and monitor your progress</a:t>
            </a:r>
          </a:p>
          <a:p>
            <a:r>
              <a:rPr lang="en-US" altLang="en-US" sz="2700" dirty="0"/>
              <a:t>Be health conscientious </a:t>
            </a:r>
          </a:p>
        </p:txBody>
      </p:sp>
      <p:pic>
        <p:nvPicPr>
          <p:cNvPr id="50180" name="Content Placeholder 4" descr="anger issues.jpg">
            <a:extLst>
              <a:ext uri="{FF2B5EF4-FFF2-40B4-BE49-F238E27FC236}">
                <a16:creationId xmlns:a16="http://schemas.microsoft.com/office/drawing/2014/main" id="{18233746-2FDB-4174-AEAE-B1D38691D1D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2" b="6424"/>
          <a:stretch/>
        </p:blipFill>
        <p:spPr>
          <a:xfrm>
            <a:off x="20" y="10"/>
            <a:ext cx="4635571" cy="6857990"/>
          </a:xfrm>
          <a:prstGeom prst="rect">
            <a:avLst/>
          </a:prstGeom>
          <a:effectLst/>
        </p:spPr>
      </p:pic>
      <p:cxnSp>
        <p:nvCxnSpPr>
          <p:cNvPr id="73" name="Straight Connector 7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64CE"/>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5" name="Rectangle 7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06" name="Freeform: Shape 7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Isosceles Triangle 8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03" name="Content Placeholder 4">
            <a:extLst>
              <a:ext uri="{FF2B5EF4-FFF2-40B4-BE49-F238E27FC236}">
                <a16:creationId xmlns:a16="http://schemas.microsoft.com/office/drawing/2014/main" id="{DA82DA2A-2DD8-45A1-8FCC-44718FD347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331169" y="-698183"/>
            <a:ext cx="7103734" cy="7721451"/>
          </a:xfrm>
          <a:prstGeom prst="rect">
            <a:avLst/>
          </a:prstGeom>
          <a:ln>
            <a:noFill/>
          </a:ln>
        </p:spPr>
      </p:pic>
      <p:sp>
        <p:nvSpPr>
          <p:cNvPr id="84" name="Isosceles Triangle 8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74B3AEE-4298-4B2D-B2BD-79D2CCDD87A7}"/>
              </a:ext>
            </a:extLst>
          </p:cNvPr>
          <p:cNvSpPr>
            <a:spLocks noGrp="1" noChangeArrowheads="1"/>
          </p:cNvSpPr>
          <p:nvPr>
            <p:ph type="title"/>
          </p:nvPr>
        </p:nvSpPr>
        <p:spPr>
          <a:xfrm>
            <a:off x="4965430" y="629268"/>
            <a:ext cx="6586491" cy="1286160"/>
          </a:xfrm>
        </p:spPr>
        <p:txBody>
          <a:bodyPr vert="horz" lIns="91440" tIns="45720" rIns="91440" bIns="45720" rtlCol="0" anchor="b">
            <a:normAutofit/>
          </a:bodyPr>
          <a:lstStyle/>
          <a:p>
            <a:pPr marL="54864">
              <a:defRPr/>
            </a:pPr>
            <a:r>
              <a:rPr lang="en-US"/>
              <a:t>Employee Helpful Hints</a:t>
            </a:r>
          </a:p>
        </p:txBody>
      </p:sp>
      <p:sp>
        <p:nvSpPr>
          <p:cNvPr id="52227" name="Rectangle 3">
            <a:extLst>
              <a:ext uri="{FF2B5EF4-FFF2-40B4-BE49-F238E27FC236}">
                <a16:creationId xmlns:a16="http://schemas.microsoft.com/office/drawing/2014/main" id="{EC7C7C17-35F2-40A2-A5D5-0F3537A3E18C}"/>
              </a:ext>
            </a:extLst>
          </p:cNvPr>
          <p:cNvSpPr>
            <a:spLocks noGrp="1"/>
          </p:cNvSpPr>
          <p:nvPr>
            <p:ph sz="half" idx="1"/>
          </p:nvPr>
        </p:nvSpPr>
        <p:spPr>
          <a:xfrm>
            <a:off x="4965431" y="2314808"/>
            <a:ext cx="6934832" cy="3909012"/>
          </a:xfrm>
        </p:spPr>
        <p:txBody>
          <a:bodyPr vert="horz" lIns="91440" tIns="45720" rIns="91440" bIns="45720" rtlCol="0">
            <a:normAutofit/>
          </a:bodyPr>
          <a:lstStyle/>
          <a:p>
            <a:r>
              <a:rPr lang="en-US" altLang="en-US" sz="2500" dirty="0"/>
              <a:t>Seek helpful supervision</a:t>
            </a:r>
          </a:p>
          <a:p>
            <a:r>
              <a:rPr lang="en-US" altLang="en-US" sz="2500" dirty="0"/>
              <a:t>Validate expectations</a:t>
            </a:r>
          </a:p>
          <a:p>
            <a:r>
              <a:rPr lang="en-US" altLang="en-US" sz="2500" dirty="0"/>
              <a:t>Practice good/effective communications</a:t>
            </a:r>
          </a:p>
          <a:p>
            <a:r>
              <a:rPr lang="en-US" altLang="en-US" sz="2500" dirty="0"/>
              <a:t>Build a support system, not a clique</a:t>
            </a:r>
          </a:p>
          <a:p>
            <a:r>
              <a:rPr lang="en-US" altLang="en-US" sz="2500" dirty="0"/>
              <a:t>Look for solutions to problems, not problems</a:t>
            </a:r>
          </a:p>
          <a:p>
            <a:r>
              <a:rPr lang="en-US" altLang="en-US" sz="2500" dirty="0"/>
              <a:t>Log your successes and failures…learn from them</a:t>
            </a:r>
          </a:p>
          <a:p>
            <a:r>
              <a:rPr lang="en-US" altLang="en-US" sz="2500" dirty="0"/>
              <a:t>Take personal responsibility for your attitude </a:t>
            </a:r>
          </a:p>
          <a:p>
            <a:r>
              <a:rPr lang="en-US" altLang="en-US" sz="2500" dirty="0"/>
              <a:t>Admit burnout is a problem for you</a:t>
            </a:r>
          </a:p>
          <a:p>
            <a:endParaRPr lang="en-US" altLang="en-US" sz="2500" dirty="0"/>
          </a:p>
          <a:p>
            <a:endParaRPr lang="en-US" altLang="en-US" sz="2500" dirty="0"/>
          </a:p>
          <a:p>
            <a:endParaRPr lang="en-US" altLang="en-US" sz="2500" dirty="0"/>
          </a:p>
        </p:txBody>
      </p:sp>
      <p:pic>
        <p:nvPicPr>
          <p:cNvPr id="7170" name="Picture 2" descr="No alternative text description for this image">
            <a:extLst>
              <a:ext uri="{FF2B5EF4-FFF2-40B4-BE49-F238E27FC236}">
                <a16:creationId xmlns:a16="http://schemas.microsoft.com/office/drawing/2014/main" id="{65473145-965F-474C-8552-A9F6275D42A9}"/>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2011" b="347"/>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0AB6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274" name="Picture 2" descr="C:\Users\Tracy\Pictures\photo (3).JPG">
            <a:extLst>
              <a:ext uri="{FF2B5EF4-FFF2-40B4-BE49-F238E27FC236}">
                <a16:creationId xmlns:a16="http://schemas.microsoft.com/office/drawing/2014/main" id="{CFFC1BEF-ECB7-40A1-9867-FB61036ECB7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2118" r="-2" b="9616"/>
          <a:stretch/>
        </p:blipFill>
        <p:spPr>
          <a:xfrm>
            <a:off x="20" y="10"/>
            <a:ext cx="7534636" cy="6857990"/>
          </a:xfrm>
          <a:prstGeom prst="rect">
            <a:avLst/>
          </a:prstGeom>
        </p:spPr>
      </p:pic>
      <p:sp>
        <p:nvSpPr>
          <p:cNvPr id="72" name="Rectangle 71">
            <a:extLst>
              <a:ext uri="{FF2B5EF4-FFF2-40B4-BE49-F238E27FC236}">
                <a16:creationId xmlns:a16="http://schemas.microsoft.com/office/drawing/2014/main" id="{7A627F2F-FE66-45EE-9738-2828B5939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899991"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4275" name="Title 1">
            <a:extLst>
              <a:ext uri="{FF2B5EF4-FFF2-40B4-BE49-F238E27FC236}">
                <a16:creationId xmlns:a16="http://schemas.microsoft.com/office/drawing/2014/main" id="{73C38369-78D8-47DC-B698-BDF1B06EE8F3}"/>
              </a:ext>
            </a:extLst>
          </p:cNvPr>
          <p:cNvSpPr>
            <a:spLocks noGrp="1"/>
          </p:cNvSpPr>
          <p:nvPr>
            <p:ph type="title"/>
          </p:nvPr>
        </p:nvSpPr>
        <p:spPr>
          <a:xfrm>
            <a:off x="8174735" y="640081"/>
            <a:ext cx="3377183" cy="3708895"/>
          </a:xfrm>
          <a:noFill/>
        </p:spPr>
        <p:txBody>
          <a:bodyPr vert="horz" lIns="91440" tIns="45720" rIns="91440" bIns="45720" rtlCol="0" anchor="b">
            <a:normAutofit/>
          </a:bodyPr>
          <a:lstStyle/>
          <a:p>
            <a:r>
              <a:rPr lang="en-US" altLang="en-US" sz="6000">
                <a:solidFill>
                  <a:schemeClr val="bg1"/>
                </a:solidFill>
              </a:rPr>
              <a:t>Have Fun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7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7" name="Rectangle 7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Chart showing percentage levels of work-related stress for 13 industries">
            <a:extLst>
              <a:ext uri="{FF2B5EF4-FFF2-40B4-BE49-F238E27FC236}">
                <a16:creationId xmlns:a16="http://schemas.microsoft.com/office/drawing/2014/main" id="{69E66BEF-F67F-4BC2-8CDB-F830FBFC89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449744" y="643467"/>
            <a:ext cx="5292512" cy="557106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A5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298" name="Picture 2">
            <a:extLst>
              <a:ext uri="{FF2B5EF4-FFF2-40B4-BE49-F238E27FC236}">
                <a16:creationId xmlns:a16="http://schemas.microsoft.com/office/drawing/2014/main" id="{D5F697B6-91E1-4A40-96B5-26B25661BA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972031" y="480060"/>
            <a:ext cx="4497133" cy="589788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2" name="Title 1">
            <a:extLst>
              <a:ext uri="{FF2B5EF4-FFF2-40B4-BE49-F238E27FC236}">
                <a16:creationId xmlns:a16="http://schemas.microsoft.com/office/drawing/2014/main" id="{C15FE9C7-AA6D-4EA2-8A39-6CEF24E301C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altLang="en-US" sz="3600" kern="1200">
                <a:solidFill>
                  <a:srgbClr val="FFFFFF"/>
                </a:solidFill>
                <a:latin typeface="+mj-lt"/>
                <a:ea typeface="+mj-ea"/>
                <a:cs typeface="+mj-cs"/>
              </a:rPr>
              <a:t>What is your plan to get better?</a:t>
            </a:r>
          </a:p>
        </p:txBody>
      </p:sp>
      <p:pic>
        <p:nvPicPr>
          <p:cNvPr id="56323" name="Content Placeholder 3">
            <a:extLst>
              <a:ext uri="{FF2B5EF4-FFF2-40B4-BE49-F238E27FC236}">
                <a16:creationId xmlns:a16="http://schemas.microsoft.com/office/drawing/2014/main" id="{6DB9BE16-D2A9-42C6-916D-9B01A06C96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777316" y="1173252"/>
            <a:ext cx="6780700" cy="4509167"/>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8481F3-3DBF-4AF1-8F2C-5AE4C4585F66}"/>
              </a:ext>
            </a:extLst>
          </p:cNvPr>
          <p:cNvSpPr>
            <a:spLocks noGrp="1"/>
          </p:cNvSpPr>
          <p:nvPr>
            <p:ph type="title"/>
          </p:nvPr>
        </p:nvSpPr>
        <p:spPr>
          <a:xfrm>
            <a:off x="1039905" y="845387"/>
            <a:ext cx="4069124" cy="1066689"/>
          </a:xfrm>
        </p:spPr>
        <p:txBody>
          <a:bodyPr vert="horz" lIns="91440" tIns="45720" rIns="91440" bIns="45720" rtlCol="0" anchor="b">
            <a:noAutofit/>
          </a:bodyPr>
          <a:lstStyle/>
          <a:p>
            <a:pPr algn="l"/>
            <a:r>
              <a:rPr lang="en-US" sz="54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Faith In God</a:t>
            </a:r>
          </a:p>
        </p:txBody>
      </p:sp>
      <p:sp>
        <p:nvSpPr>
          <p:cNvPr id="5" name="Content Placeholder 4">
            <a:extLst>
              <a:ext uri="{FF2B5EF4-FFF2-40B4-BE49-F238E27FC236}">
                <a16:creationId xmlns:a16="http://schemas.microsoft.com/office/drawing/2014/main" id="{AEBB0C05-8923-456E-840E-100CB9A5CB9E}"/>
              </a:ext>
            </a:extLst>
          </p:cNvPr>
          <p:cNvSpPr>
            <a:spLocks noGrp="1"/>
          </p:cNvSpPr>
          <p:nvPr>
            <p:ph sz="half" idx="1"/>
          </p:nvPr>
        </p:nvSpPr>
        <p:spPr>
          <a:xfrm>
            <a:off x="548971" y="2147862"/>
            <a:ext cx="4879372" cy="3991681"/>
          </a:xfrm>
        </p:spPr>
        <p:txBody>
          <a:bodyPr vert="horz" lIns="91440" tIns="45720" rIns="91440" bIns="45720" rtlCol="0" anchor="t">
            <a:noAutofit/>
          </a:bodyPr>
          <a:lstStyle/>
          <a:p>
            <a:r>
              <a:rPr lang="en-US" sz="2500" dirty="0"/>
              <a:t>If you have faith in God, make Him a priority at the start of the day, don’t just use Him to save you, allow Him to be your Shepherd </a:t>
            </a:r>
          </a:p>
          <a:p>
            <a:r>
              <a:rPr lang="en-US" sz="2500" dirty="0"/>
              <a:t>Faith in God will give you hope for the entire day, and you will have something left at the end of the day</a:t>
            </a:r>
          </a:p>
        </p:txBody>
      </p:sp>
      <p:pic>
        <p:nvPicPr>
          <p:cNvPr id="8" name="Content Placeholder 7" descr="A picture containing tree, outdoor, sprinkler system&#10;&#10;Description automatically generated">
            <a:extLst>
              <a:ext uri="{FF2B5EF4-FFF2-40B4-BE49-F238E27FC236}">
                <a16:creationId xmlns:a16="http://schemas.microsoft.com/office/drawing/2014/main" id="{18DB5D50-B51F-4F93-AE25-7E6E4F45AD6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32734" y="-1629913"/>
            <a:ext cx="6259266" cy="8317962"/>
          </a:xfrm>
          <a:prstGeom prst="rect">
            <a:avLst/>
          </a:prstGeom>
        </p:spPr>
      </p:pic>
    </p:spTree>
    <p:extLst>
      <p:ext uri="{BB962C8B-B14F-4D97-AF65-F5344CB8AC3E}">
        <p14:creationId xmlns:p14="http://schemas.microsoft.com/office/powerpoint/2010/main" val="42508389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75" name="Freeform: Shape 74">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347" name="Content Placeholder 3">
            <a:extLst>
              <a:ext uri="{FF2B5EF4-FFF2-40B4-BE49-F238E27FC236}">
                <a16:creationId xmlns:a16="http://schemas.microsoft.com/office/drawing/2014/main" id="{01AC712E-5F30-4E08-8630-891EB7B7B9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145865" y="150043"/>
            <a:ext cx="6679350" cy="6662652"/>
          </a:xfrm>
          <a:prstGeom prst="rect">
            <a:avLst/>
          </a:prstGeom>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71">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374" name="Group 73">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75" name="Freeform: Shape 74">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371" name="Content Placeholder 3">
            <a:extLst>
              <a:ext uri="{FF2B5EF4-FFF2-40B4-BE49-F238E27FC236}">
                <a16:creationId xmlns:a16="http://schemas.microsoft.com/office/drawing/2014/main" id="{F2290EEC-61FE-487E-81BB-03312A8076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863232" y="141817"/>
            <a:ext cx="8877904" cy="6214533"/>
          </a:xfrm>
          <a:prstGeom prst="rect">
            <a:avLst/>
          </a:prstGeom>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94" name="Title 3">
            <a:extLst>
              <a:ext uri="{FF2B5EF4-FFF2-40B4-BE49-F238E27FC236}">
                <a16:creationId xmlns:a16="http://schemas.microsoft.com/office/drawing/2014/main" id="{D06DEE96-22DD-47C3-B505-AB8123C41AE1}"/>
              </a:ext>
            </a:extLst>
          </p:cNvPr>
          <p:cNvSpPr>
            <a:spLocks noGrp="1"/>
          </p:cNvSpPr>
          <p:nvPr>
            <p:ph type="title"/>
          </p:nvPr>
        </p:nvSpPr>
        <p:spPr>
          <a:xfrm>
            <a:off x="8740797" y="1122363"/>
            <a:ext cx="3084758" cy="2902882"/>
          </a:xfrm>
        </p:spPr>
        <p:txBody>
          <a:bodyPr vert="horz" lIns="91440" tIns="45720" rIns="91440" bIns="45720" rtlCol="0" anchor="b">
            <a:normAutofit/>
          </a:bodyPr>
          <a:lstStyle/>
          <a:p>
            <a:r>
              <a:rPr lang="en-US" altLang="en-US" sz="4000" kern="1200">
                <a:solidFill>
                  <a:schemeClr val="tx1"/>
                </a:solidFill>
                <a:latin typeface="+mj-lt"/>
                <a:ea typeface="+mj-ea"/>
                <a:cs typeface="+mj-cs"/>
              </a:rPr>
              <a:t>Today’s Cultural Pressure</a:t>
            </a:r>
          </a:p>
        </p:txBody>
      </p:sp>
      <p:grpSp>
        <p:nvGrpSpPr>
          <p:cNvPr id="77" name="Group 76">
            <a:extLst>
              <a:ext uri="{FF2B5EF4-FFF2-40B4-BE49-F238E27FC236}">
                <a16:creationId xmlns:a16="http://schemas.microsoft.com/office/drawing/2014/main" id="{9A19A3F5-314C-46CC-8695-7C6BFCACFE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41664" y="73152"/>
            <a:ext cx="1178966" cy="232963"/>
            <a:chOff x="7763256" y="73152"/>
            <a:chExt cx="1178966" cy="232963"/>
          </a:xfrm>
        </p:grpSpPr>
        <p:sp>
          <p:nvSpPr>
            <p:cNvPr id="78" name="Rectangle 64">
              <a:extLst>
                <a:ext uri="{FF2B5EF4-FFF2-40B4-BE49-F238E27FC236}">
                  <a16:creationId xmlns:a16="http://schemas.microsoft.com/office/drawing/2014/main" id="{278F674D-D76D-4798-B032-C8B53BB24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93C95A67-CFD6-49FD-BAAA-A697C0CD3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182CC514-9A22-43DC-9B8B-274A1BA4F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C5736E08-B988-4CC3-A244-9E5F806B4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B2938EAC-3109-4B44-9E80-A9A7D99F1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E10B9525-3F05-4446-8486-E44910EE65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F93E511D-E6DC-4D13-976A-0110E165A5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85684F25-E83E-4E6D-AD9A-B9BDDB0E7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118B2579-8426-416F-8744-D7EB91511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5B4CB9E6-5FA1-4665-888E-BEBD41CC8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5095E589-7E16-4865-B076-8C04BA65A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6D0546CB-725B-4586-BEDD-A8E1DA496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AB5EE017-5E43-4AB4-BF17-C2150694C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456BFE42-FE3E-4763-A6E8-BC9C34C10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A395DBA0-7465-4857-B1C8-CB25971B0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C8EB897-B7B1-4BAD-AB7C-A40DE6F4B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4664B19C-7F4F-4092-ADCA-581CE08E1A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1841D5A7-F7A1-4A43-834B-F6DF2B0E2F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07387B72-31EA-4F4A-8CAD-2132C3335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99841BC6-D90A-4F47-B7B0-21B4DEA24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9395" name="Picture 2">
            <a:extLst>
              <a:ext uri="{FF2B5EF4-FFF2-40B4-BE49-F238E27FC236}">
                <a16:creationId xmlns:a16="http://schemas.microsoft.com/office/drawing/2014/main" id="{D7394C42-CB4F-4757-9290-13C47BE3E7F9}"/>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4504" r="-3" b="-3"/>
          <a:stretch/>
        </p:blipFill>
        <p:spPr>
          <a:xfrm>
            <a:off x="224949" y="576072"/>
            <a:ext cx="3919228" cy="5522976"/>
          </a:xfrm>
          <a:prstGeom prst="rect">
            <a:avLst/>
          </a:prstGeom>
        </p:spPr>
      </p:pic>
      <p:pic>
        <p:nvPicPr>
          <p:cNvPr id="59396" name="Picture 4">
            <a:extLst>
              <a:ext uri="{FF2B5EF4-FFF2-40B4-BE49-F238E27FC236}">
                <a16:creationId xmlns:a16="http://schemas.microsoft.com/office/drawing/2014/main" id="{696C5FB5-E56E-4127-B988-22A05AC24121}"/>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5295" b="-3"/>
          <a:stretch/>
        </p:blipFill>
        <p:spPr>
          <a:xfrm>
            <a:off x="4346544" y="576072"/>
            <a:ext cx="3922776" cy="5522976"/>
          </a:xfrm>
          <a:prstGeom prst="rect">
            <a:avLst/>
          </a:prstGeom>
        </p:spPr>
      </p:pic>
      <p:sp>
        <p:nvSpPr>
          <p:cNvPr id="99" name="Rectangle 98">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3" name="Rectangle 7">
            <a:extLst>
              <a:ext uri="{FF2B5EF4-FFF2-40B4-BE49-F238E27FC236}">
                <a16:creationId xmlns:a16="http://schemas.microsoft.com/office/drawing/2014/main" id="{08709EB0-6AF9-485C-85DA-10B7F506572D}"/>
              </a:ext>
            </a:extLst>
          </p:cNvPr>
          <p:cNvSpPr>
            <a:spLocks noGrp="1" noChangeArrowheads="1"/>
          </p:cNvSpPr>
          <p:nvPr>
            <p:ph type="title"/>
          </p:nvPr>
        </p:nvSpPr>
        <p:spPr>
          <a:xfrm>
            <a:off x="4965430" y="629268"/>
            <a:ext cx="6586491" cy="1286160"/>
          </a:xfrm>
        </p:spPr>
        <p:txBody>
          <a:bodyPr vert="horz" lIns="91440" tIns="45720" rIns="91440" bIns="45720" rtlCol="0" anchor="b">
            <a:normAutofit/>
          </a:bodyPr>
          <a:lstStyle/>
          <a:p>
            <a:pPr marL="54864">
              <a:defRPr/>
            </a:pPr>
            <a:r>
              <a:rPr lang="en-US" sz="4100"/>
              <a:t>Employee Helpful Hints Cont… </a:t>
            </a:r>
          </a:p>
        </p:txBody>
      </p:sp>
      <p:sp>
        <p:nvSpPr>
          <p:cNvPr id="14344" name="Rectangle 8">
            <a:extLst>
              <a:ext uri="{FF2B5EF4-FFF2-40B4-BE49-F238E27FC236}">
                <a16:creationId xmlns:a16="http://schemas.microsoft.com/office/drawing/2014/main" id="{252F18C3-21D8-4D80-933B-03191435456C}"/>
              </a:ext>
            </a:extLst>
          </p:cNvPr>
          <p:cNvSpPr>
            <a:spLocks noGrp="1" noChangeArrowheads="1"/>
          </p:cNvSpPr>
          <p:nvPr>
            <p:ph sz="half" idx="1"/>
          </p:nvPr>
        </p:nvSpPr>
        <p:spPr>
          <a:xfrm>
            <a:off x="4748982" y="2314807"/>
            <a:ext cx="7281124" cy="4108702"/>
          </a:xfrm>
        </p:spPr>
        <p:txBody>
          <a:bodyPr vert="horz" lIns="91440" tIns="45720" rIns="91440" bIns="45720" rtlCol="0">
            <a:noAutofit/>
          </a:bodyPr>
          <a:lstStyle/>
          <a:p>
            <a:pPr>
              <a:spcBef>
                <a:spcPts val="0"/>
              </a:spcBef>
              <a:spcAft>
                <a:spcPts val="600"/>
              </a:spcAft>
              <a:defRPr/>
            </a:pPr>
            <a:r>
              <a:rPr lang="en-US" sz="2600" dirty="0"/>
              <a:t>Come to work with a purpose…learn something new daily, create some job diversity</a:t>
            </a:r>
          </a:p>
          <a:p>
            <a:pPr>
              <a:spcBef>
                <a:spcPts val="0"/>
              </a:spcBef>
              <a:spcAft>
                <a:spcPts val="600"/>
              </a:spcAft>
              <a:defRPr/>
            </a:pPr>
            <a:r>
              <a:rPr lang="en-US" sz="2600" dirty="0"/>
              <a:t>Make sure you are not trying to do too much</a:t>
            </a:r>
          </a:p>
          <a:p>
            <a:pPr>
              <a:spcBef>
                <a:spcPts val="0"/>
              </a:spcBef>
              <a:spcAft>
                <a:spcPts val="600"/>
              </a:spcAft>
              <a:defRPr/>
            </a:pPr>
            <a:r>
              <a:rPr lang="en-US" sz="2600" dirty="0"/>
              <a:t>Ask for help when you need it</a:t>
            </a:r>
          </a:p>
          <a:p>
            <a:pPr>
              <a:spcBef>
                <a:spcPts val="0"/>
              </a:spcBef>
              <a:spcAft>
                <a:spcPts val="600"/>
              </a:spcAft>
              <a:defRPr/>
            </a:pPr>
            <a:r>
              <a:rPr lang="en-US" sz="2600" dirty="0"/>
              <a:t>Reward yourself for your personal successes</a:t>
            </a:r>
          </a:p>
          <a:p>
            <a:pPr>
              <a:spcBef>
                <a:spcPts val="0"/>
              </a:spcBef>
              <a:spcAft>
                <a:spcPts val="600"/>
              </a:spcAft>
              <a:defRPr/>
            </a:pPr>
            <a:r>
              <a:rPr lang="en-US" sz="2600" dirty="0"/>
              <a:t>Take adequate breaks from work…lunch, vacations etc.</a:t>
            </a:r>
          </a:p>
          <a:p>
            <a:pPr>
              <a:spcBef>
                <a:spcPts val="0"/>
              </a:spcBef>
              <a:spcAft>
                <a:spcPts val="600"/>
              </a:spcAft>
              <a:defRPr/>
            </a:pPr>
            <a:r>
              <a:rPr lang="en-US" sz="2600" dirty="0"/>
              <a:t>Find a proper balance between work and home life</a:t>
            </a:r>
          </a:p>
          <a:p>
            <a:pPr>
              <a:spcBef>
                <a:spcPts val="0"/>
              </a:spcBef>
              <a:spcAft>
                <a:spcPts val="600"/>
              </a:spcAft>
              <a:defRPr/>
            </a:pPr>
            <a:r>
              <a:rPr lang="en-US" sz="2600" dirty="0"/>
              <a:t>Have a personal development plan</a:t>
            </a:r>
          </a:p>
        </p:txBody>
      </p:sp>
      <p:pic>
        <p:nvPicPr>
          <p:cNvPr id="60420" name="Picture 5" descr="C:\Users\Public\Pictures\baby hair.jpg">
            <a:extLst>
              <a:ext uri="{FF2B5EF4-FFF2-40B4-BE49-F238E27FC236}">
                <a16:creationId xmlns:a16="http://schemas.microsoft.com/office/drawing/2014/main" id="{F8CAFCE0-59CE-4C7F-85ED-76445D589E52}"/>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4300" r="4971"/>
          <a:stretch/>
        </p:blipFill>
        <p:spPr>
          <a:xfrm>
            <a:off x="20" y="10"/>
            <a:ext cx="4635571" cy="6857990"/>
          </a:xfrm>
          <a:prstGeom prst="rect">
            <a:avLst/>
          </a:prstGeom>
          <a:effectLst/>
        </p:spPr>
      </p:pic>
      <p:cxnSp>
        <p:nvCxnSpPr>
          <p:cNvPr id="137" name="Straight Connector 13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56F6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5" name="Rectangle 7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66" name="Title 4">
            <a:extLst>
              <a:ext uri="{FF2B5EF4-FFF2-40B4-BE49-F238E27FC236}">
                <a16:creationId xmlns:a16="http://schemas.microsoft.com/office/drawing/2014/main" id="{2C1DD81A-0D03-40DA-B6E0-9825E57FD78E}"/>
              </a:ext>
            </a:extLst>
          </p:cNvPr>
          <p:cNvSpPr>
            <a:spLocks noGrp="1"/>
          </p:cNvSpPr>
          <p:nvPr>
            <p:ph type="title"/>
          </p:nvPr>
        </p:nvSpPr>
        <p:spPr>
          <a:xfrm>
            <a:off x="1043631" y="809898"/>
            <a:ext cx="9942716" cy="1554480"/>
          </a:xfrm>
        </p:spPr>
        <p:txBody>
          <a:bodyPr anchor="ctr">
            <a:normAutofit/>
          </a:bodyPr>
          <a:lstStyle/>
          <a:p>
            <a:pPr eaLnBrk="1" hangingPunct="1"/>
            <a:r>
              <a:rPr lang="en-US" altLang="en-US" sz="4800"/>
              <a:t>Cont…</a:t>
            </a:r>
          </a:p>
        </p:txBody>
      </p:sp>
      <p:sp>
        <p:nvSpPr>
          <p:cNvPr id="62467" name="Content Placeholder 5">
            <a:extLst>
              <a:ext uri="{FF2B5EF4-FFF2-40B4-BE49-F238E27FC236}">
                <a16:creationId xmlns:a16="http://schemas.microsoft.com/office/drawing/2014/main" id="{0FA153F6-767A-44EB-862B-49D9362141A9}"/>
              </a:ext>
            </a:extLst>
          </p:cNvPr>
          <p:cNvSpPr>
            <a:spLocks noGrp="1"/>
          </p:cNvSpPr>
          <p:nvPr>
            <p:ph idx="1"/>
          </p:nvPr>
        </p:nvSpPr>
        <p:spPr>
          <a:xfrm>
            <a:off x="731525" y="2704014"/>
            <a:ext cx="10829103" cy="3438166"/>
          </a:xfrm>
        </p:spPr>
        <p:txBody>
          <a:bodyPr anchor="ctr">
            <a:normAutofit/>
          </a:bodyPr>
          <a:lstStyle/>
          <a:p>
            <a:pPr marL="0" indent="0">
              <a:buNone/>
            </a:pPr>
            <a:r>
              <a:rPr lang="en-US" altLang="en-US" dirty="0"/>
              <a:t>What are some tips for preventing burnout in the workplace?   "Thankfully, there are many approaches for preventing burnout in the workplace. We must be sure to take time to and refresh by doing soothing activities: deep breathing, relaxation exercises, meditation, yoga, and/or daily exercise.  If you are a person of faith, ask you spiritual leader for help… prayer works!</a:t>
            </a:r>
          </a:p>
        </p:txBody>
      </p:sp>
      <p:cxnSp>
        <p:nvCxnSpPr>
          <p:cNvPr id="81" name="Straight Connector 8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491" name="Content Placeholder 3">
            <a:extLst>
              <a:ext uri="{FF2B5EF4-FFF2-40B4-BE49-F238E27FC236}">
                <a16:creationId xmlns:a16="http://schemas.microsoft.com/office/drawing/2014/main" id="{8B48A204-8064-4E8C-8975-B66F17D368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750014" y="643467"/>
            <a:ext cx="6691971" cy="5571066"/>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85909-6669-48DF-BBF8-521DC16B5342}"/>
              </a:ext>
            </a:extLst>
          </p:cNvPr>
          <p:cNvSpPr>
            <a:spLocks noGrp="1"/>
          </p:cNvSpPr>
          <p:nvPr>
            <p:ph type="title"/>
          </p:nvPr>
        </p:nvSpPr>
        <p:spPr>
          <a:xfrm>
            <a:off x="838200" y="365125"/>
            <a:ext cx="10515600" cy="1325563"/>
          </a:xfrm>
        </p:spPr>
        <p:txBody>
          <a:bodyPr>
            <a:normAutofit/>
          </a:bodyPr>
          <a:lstStyle/>
          <a:p>
            <a:r>
              <a:rPr lang="en-US" sz="5400"/>
              <a:t>Quote from Charlie Orth on LinkedIn</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741072EE-DD53-41AA-9D08-8EF2503A98DF}"/>
              </a:ext>
            </a:extLst>
          </p:cNvPr>
          <p:cNvSpPr>
            <a:spLocks noGrp="1" noChangeArrowheads="1"/>
          </p:cNvSpPr>
          <p:nvPr>
            <p:ph idx="1"/>
          </p:nvPr>
        </p:nvSpPr>
        <p:spPr bwMode="auto">
          <a:xfrm>
            <a:off x="723465" y="1811819"/>
            <a:ext cx="10684764" cy="425196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01568" tIns="0" rIns="101568" bIns="0" numCol="1"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S" altLang="en-US" sz="2500" b="0" i="0" u="none" strike="noStrike" cap="none" normalizeH="0" baseline="0" dirty="0">
                <a:ln>
                  <a:noFill/>
                </a:ln>
                <a:effectLst/>
                <a:latin typeface="-apple-system"/>
              </a:rPr>
              <a:t>“Something I’ve come to be really passionate about as a manager is how you should treat your people. I’ve found myself slowly starting to realize how easy it is for leaders and managers to become what I’d like to call “people blind”. </a:t>
            </a:r>
          </a:p>
          <a:p>
            <a:pPr marL="0" marR="0" lvl="0" indent="0" defTabSz="914400" rtl="0" eaLnBrk="0" fontAlgn="base" latinLnBrk="0" hangingPunct="0">
              <a:spcBef>
                <a:spcPct val="0"/>
              </a:spcBef>
              <a:spcAft>
                <a:spcPts val="600"/>
              </a:spcAft>
              <a:buClrTx/>
              <a:buSzTx/>
              <a:buFontTx/>
              <a:buNone/>
              <a:tabLst/>
            </a:pPr>
            <a:r>
              <a:rPr kumimoji="0" lang="en-US" altLang="en-US" sz="2500" b="0" i="0" u="none" strike="noStrike" cap="none" normalizeH="0" baseline="0" dirty="0">
                <a:ln>
                  <a:noFill/>
                </a:ln>
                <a:effectLst/>
                <a:latin typeface="-apple-system"/>
              </a:rPr>
              <a:t>You begin to start treating your staff as just workers, shift covers, bodies in places or simply just someone who’s only responsibility is to do their job. Managers fail to see that they are more than that but actual people who will make mistakes, will not always perform at the top tier, will have good days and bad days.  I’ve come to realize that one of the things I am passionate about is coaching people on how to do better instead of tossing them aside once they mess up. I believe that this is how you form a great team! Will people mess up? Yes. Will people sometimes choose to not get better or improve? Of course! But that doesn’t mean you don’t give them a shot first. If they fall, help them get back up. See the potential in someone before giving up on them.” </a:t>
            </a:r>
            <a:endParaRPr kumimoji="0" lang="en-US" altLang="en-US" sz="2500" b="0" i="0" u="none" strike="noStrike" cap="none" normalizeH="0" baseline="0" dirty="0">
              <a:ln>
                <a:noFill/>
              </a:ln>
              <a:effectLst/>
            </a:endParaRPr>
          </a:p>
        </p:txBody>
      </p:sp>
    </p:spTree>
    <p:extLst>
      <p:ext uri="{BB962C8B-B14F-4D97-AF65-F5344CB8AC3E}">
        <p14:creationId xmlns:p14="http://schemas.microsoft.com/office/powerpoint/2010/main" val="3736411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5" name="Rectangle 7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a:extLst>
              <a:ext uri="{FF2B5EF4-FFF2-40B4-BE49-F238E27FC236}">
                <a16:creationId xmlns:a16="http://schemas.microsoft.com/office/drawing/2014/main" id="{B1269457-3475-4C63-B861-82A3D851AA94}"/>
              </a:ext>
            </a:extLst>
          </p:cNvPr>
          <p:cNvSpPr>
            <a:spLocks noGrp="1"/>
          </p:cNvSpPr>
          <p:nvPr>
            <p:ph type="title"/>
          </p:nvPr>
        </p:nvSpPr>
        <p:spPr>
          <a:xfrm>
            <a:off x="1043631" y="809898"/>
            <a:ext cx="9942716" cy="1554480"/>
          </a:xfrm>
        </p:spPr>
        <p:txBody>
          <a:bodyPr anchor="ctr">
            <a:normAutofit/>
          </a:bodyPr>
          <a:lstStyle/>
          <a:p>
            <a:r>
              <a:rPr lang="en-US" altLang="en-US" sz="4800"/>
              <a:t>Article by Michael Sopher</a:t>
            </a:r>
          </a:p>
        </p:txBody>
      </p:sp>
      <p:sp>
        <p:nvSpPr>
          <p:cNvPr id="9219" name="Content Placeholder 2">
            <a:extLst>
              <a:ext uri="{FF2B5EF4-FFF2-40B4-BE49-F238E27FC236}">
                <a16:creationId xmlns:a16="http://schemas.microsoft.com/office/drawing/2014/main" id="{7527A3CB-2889-46FD-8130-F63EDF70A6D8}"/>
              </a:ext>
            </a:extLst>
          </p:cNvPr>
          <p:cNvSpPr>
            <a:spLocks noGrp="1"/>
          </p:cNvSpPr>
          <p:nvPr>
            <p:ph idx="1"/>
          </p:nvPr>
        </p:nvSpPr>
        <p:spPr>
          <a:xfrm>
            <a:off x="1045028" y="2364378"/>
            <a:ext cx="10502538" cy="3581858"/>
          </a:xfrm>
        </p:spPr>
        <p:txBody>
          <a:bodyPr anchor="ctr">
            <a:normAutofit/>
          </a:bodyPr>
          <a:lstStyle/>
          <a:p>
            <a:pPr marL="0" indent="0">
              <a:buNone/>
            </a:pPr>
            <a:r>
              <a:rPr lang="en-US" altLang="en-US" dirty="0"/>
              <a:t>The study defines burnout as experiencing a loss of enthusiasm for work, feelings of cynicism, and a low sense of personal accomplishment. The burnout rates are highest among critical care and emergency department physicians (53 and 52 percent, respectively), but even specialties such as ophthalmology and pediatrics ranked above 40 percent. </a:t>
            </a:r>
            <a:r>
              <a:rPr lang="en-US" altLang="en-US" b="1" u="sng" dirty="0">
                <a:solidFill>
                  <a:srgbClr val="FF0000"/>
                </a:solidFill>
              </a:rPr>
              <a:t>Women</a:t>
            </a:r>
            <a:r>
              <a:rPr lang="en-US" altLang="en-US" b="1" dirty="0">
                <a:solidFill>
                  <a:srgbClr val="FF0000"/>
                </a:solidFill>
              </a:rPr>
              <a:t> reported higher burnout rates than men (51 and 43 percent</a:t>
            </a:r>
            <a:r>
              <a:rPr lang="en-US" altLang="en-US" dirty="0"/>
              <a:t>, respectively).</a:t>
            </a:r>
          </a:p>
        </p:txBody>
      </p:sp>
      <p:cxnSp>
        <p:nvCxnSpPr>
          <p:cNvPr id="81" name="Straight Connector 8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Rectangle 3">
            <a:extLst>
              <a:ext uri="{FF2B5EF4-FFF2-40B4-BE49-F238E27FC236}">
                <a16:creationId xmlns:a16="http://schemas.microsoft.com/office/drawing/2014/main" id="{A4F7AFBD-EEF4-420A-8217-5147808D866B}"/>
              </a:ext>
            </a:extLst>
          </p:cNvPr>
          <p:cNvSpPr>
            <a:spLocks noChangeArrowheads="1"/>
          </p:cNvSpPr>
          <p:nvPr/>
        </p:nvSpPr>
        <p:spPr bwMode="auto">
          <a:xfrm>
            <a:off x="535671" y="5934076"/>
            <a:ext cx="112230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latin typeface="Garamond" panose="02020404030301010803" pitchFamily="18" charset="0"/>
                <a:hlinkClick r:id="rId2"/>
              </a:rPr>
              <a:t>https://www.linkedin.com/pulse/doctor-burnout-how-spot-fix-michael-sopher?trk=eml-b2_content_ecosystem_digest-network_publishes-239-null&amp;midToken=AQEOCEYh-iM9rg&amp;fromEmail=fromEmail&amp;ut=2TDlAjI-ZTeCU1</a:t>
            </a:r>
            <a:r>
              <a:rPr lang="en-US" altLang="en-US" sz="1800" dirty="0">
                <a:latin typeface="Garamond" panose="02020404030301010803" pitchFamily="18" charset="0"/>
              </a:rPr>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1647604D-94A7-44DE-A40E-B3CC73DBF4A0}"/>
              </a:ext>
            </a:extLst>
          </p:cNvPr>
          <p:cNvSpPr>
            <a:spLocks noGrp="1"/>
          </p:cNvSpPr>
          <p:nvPr>
            <p:ph type="title"/>
          </p:nvPr>
        </p:nvSpPr>
        <p:spPr/>
        <p:txBody>
          <a:bodyPr/>
          <a:lstStyle/>
          <a:p>
            <a:endParaRPr lang="en-US" altLang="en-US"/>
          </a:p>
        </p:txBody>
      </p:sp>
      <p:pic>
        <p:nvPicPr>
          <p:cNvPr id="65539" name="Content Placeholder 3">
            <a:extLst>
              <a:ext uri="{FF2B5EF4-FFF2-40B4-BE49-F238E27FC236}">
                <a16:creationId xmlns:a16="http://schemas.microsoft.com/office/drawing/2014/main" id="{E5E4EE23-15E6-4CA0-A643-A455E28D94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1"/>
            <a:ext cx="7467600" cy="6867525"/>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62" name="Title 3">
            <a:extLst>
              <a:ext uri="{FF2B5EF4-FFF2-40B4-BE49-F238E27FC236}">
                <a16:creationId xmlns:a16="http://schemas.microsoft.com/office/drawing/2014/main" id="{FF776E29-3030-468A-9653-50EF3F743367}"/>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altLang="en-US" sz="3700"/>
              <a:t>You Need To Care About You</a:t>
            </a:r>
          </a:p>
        </p:txBody>
      </p:sp>
      <p:grpSp>
        <p:nvGrpSpPr>
          <p:cNvPr id="75" name="Group 7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6" name="Rectangle 7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63" name="Content Placeholder 4">
            <a:extLst>
              <a:ext uri="{FF2B5EF4-FFF2-40B4-BE49-F238E27FC236}">
                <a16:creationId xmlns:a16="http://schemas.microsoft.com/office/drawing/2014/main" id="{E5AF32FA-174A-415B-8FF4-837342368E51}"/>
              </a:ext>
            </a:extLst>
          </p:cNvPr>
          <p:cNvSpPr>
            <a:spLocks noGrp="1"/>
          </p:cNvSpPr>
          <p:nvPr>
            <p:ph sz="half" idx="1"/>
          </p:nvPr>
        </p:nvSpPr>
        <p:spPr>
          <a:xfrm>
            <a:off x="87363" y="2317362"/>
            <a:ext cx="5651524" cy="3979585"/>
          </a:xfrm>
        </p:spPr>
        <p:txBody>
          <a:bodyPr vert="horz" lIns="91440" tIns="45720" rIns="91440" bIns="45720" rtlCol="0" anchor="ctr">
            <a:normAutofit/>
          </a:bodyPr>
          <a:lstStyle/>
          <a:p>
            <a:r>
              <a:rPr lang="en-US" altLang="en-US" sz="2600" dirty="0"/>
              <a:t>Even if you feel no one else cares about you, you need to care about you</a:t>
            </a:r>
          </a:p>
          <a:p>
            <a:r>
              <a:rPr lang="en-US" altLang="en-US" sz="2600" dirty="0"/>
              <a:t>Get involved in something that builds you up on the inside</a:t>
            </a:r>
          </a:p>
          <a:p>
            <a:r>
              <a:rPr lang="en-US" altLang="en-US" sz="2600" dirty="0"/>
              <a:t>Go for as walk and sing your favorite, don’t replay the awful event</a:t>
            </a:r>
          </a:p>
        </p:txBody>
      </p:sp>
      <p:sp>
        <p:nvSpPr>
          <p:cNvPr id="81" name="Rectangle 8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564" name="Content Placeholder 6" descr="motivation185.jpg">
            <a:extLst>
              <a:ext uri="{FF2B5EF4-FFF2-40B4-BE49-F238E27FC236}">
                <a16:creationId xmlns:a16="http://schemas.microsoft.com/office/drawing/2014/main" id="{6DCB869A-2E5D-415B-937E-F2B881E9303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2330" r="4" b="736"/>
          <a:stretch/>
        </p:blipFill>
        <p:spPr>
          <a:xfrm>
            <a:off x="5977788" y="799352"/>
            <a:ext cx="5425410" cy="5259296"/>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6D5872A3-CFF8-4F36-8446-6F1B04585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7EC0934-1503-4296-A688-FC4E83E3F6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4813"/>
            <a:ext cx="7147352" cy="6333471"/>
            <a:chOff x="329184" y="-555662"/>
            <a:chExt cx="524256" cy="6333471"/>
          </a:xfrm>
        </p:grpSpPr>
        <p:cxnSp>
          <p:nvCxnSpPr>
            <p:cNvPr id="75" name="Straight Connector 74">
              <a:extLst>
                <a:ext uri="{FF2B5EF4-FFF2-40B4-BE49-F238E27FC236}">
                  <a16:creationId xmlns:a16="http://schemas.microsoft.com/office/drawing/2014/main" id="{0C528A17-D3E6-4463-8942-C4991C05B0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299B74AA-0D92-4B16-A6FE-030C4476E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555662"/>
              <a:ext cx="524256" cy="60877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a:extLst>
              <a:ext uri="{FF2B5EF4-FFF2-40B4-BE49-F238E27FC236}">
                <a16:creationId xmlns:a16="http://schemas.microsoft.com/office/drawing/2014/main" id="{5E2C537D-FECA-4C7F-A65B-F82518B3A1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265180"/>
            <a:ext cx="10999072" cy="575157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587" name="Content Placeholder 7">
            <a:extLst>
              <a:ext uri="{FF2B5EF4-FFF2-40B4-BE49-F238E27FC236}">
                <a16:creationId xmlns:a16="http://schemas.microsoft.com/office/drawing/2014/main" id="{FD0EE9A1-1C4F-49DA-885A-5E56BD9C68D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234" b="23176"/>
          <a:stretch/>
        </p:blipFill>
        <p:spPr>
          <a:xfrm>
            <a:off x="838200" y="469664"/>
            <a:ext cx="10515600" cy="5330606"/>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Isosceles Triangle 8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611" name="Content Placeholder 6" descr="preventing burnout4 (1).jpg">
            <a:extLst>
              <a:ext uri="{FF2B5EF4-FFF2-40B4-BE49-F238E27FC236}">
                <a16:creationId xmlns:a16="http://schemas.microsoft.com/office/drawing/2014/main" id="{70C13CC3-141C-4F61-80A3-9F04997D92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073570" y="643467"/>
            <a:ext cx="8044859" cy="5571065"/>
          </a:xfrm>
          <a:prstGeom prst="rect">
            <a:avLst/>
          </a:prstGeom>
          <a:ln>
            <a:noFill/>
          </a:ln>
        </p:spPr>
      </p:pic>
      <p:sp>
        <p:nvSpPr>
          <p:cNvPr id="84" name="Isosceles Triangle 8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95C18559-CDF3-4E7E-B30D-4268D21D3300}"/>
              </a:ext>
            </a:extLst>
          </p:cNvPr>
          <p:cNvSpPr>
            <a:spLocks noGrp="1"/>
          </p:cNvSpPr>
          <p:nvPr>
            <p:ph type="title"/>
          </p:nvPr>
        </p:nvSpPr>
        <p:spPr>
          <a:xfrm>
            <a:off x="4965430" y="629268"/>
            <a:ext cx="6586491" cy="1286160"/>
          </a:xfrm>
        </p:spPr>
        <p:txBody>
          <a:bodyPr anchor="b">
            <a:normAutofit/>
          </a:bodyPr>
          <a:lstStyle/>
          <a:p>
            <a:pPr eaLnBrk="1" hangingPunct="1"/>
            <a:r>
              <a:rPr lang="en-US" altLang="en-US"/>
              <a:t>Plant a New You Daily</a:t>
            </a:r>
          </a:p>
        </p:txBody>
      </p:sp>
      <p:sp>
        <p:nvSpPr>
          <p:cNvPr id="43011" name="Content Placeholder 2">
            <a:extLst>
              <a:ext uri="{FF2B5EF4-FFF2-40B4-BE49-F238E27FC236}">
                <a16:creationId xmlns:a16="http://schemas.microsoft.com/office/drawing/2014/main" id="{96DB44F7-BBA7-4FF1-9EAC-159E76CDDDB3}"/>
              </a:ext>
            </a:extLst>
          </p:cNvPr>
          <p:cNvSpPr>
            <a:spLocks noGrp="1"/>
          </p:cNvSpPr>
          <p:nvPr>
            <p:ph idx="1"/>
          </p:nvPr>
        </p:nvSpPr>
        <p:spPr>
          <a:xfrm>
            <a:off x="4965431" y="2438400"/>
            <a:ext cx="6877524" cy="3785419"/>
          </a:xfrm>
        </p:spPr>
        <p:txBody>
          <a:bodyPr rtlCol="0">
            <a:normAutofit/>
          </a:bodyPr>
          <a:lstStyle/>
          <a:p>
            <a:pPr marL="0" indent="0">
              <a:buNone/>
              <a:defRPr/>
            </a:pPr>
            <a:r>
              <a:rPr lang="en-US" sz="2600"/>
              <a:t>We must fertilize the garden of our work via continuing education and the setting of new goals in our lives (even if some of those goals aren't specifically work-related). If you plant the same type of seeds year after year, you won't get much variety in your garden. Therefore, be sure to expand your professional network, even if it's reaching out randomly and meeting one new person in your field every few months over coffee</a:t>
            </a:r>
          </a:p>
          <a:p>
            <a:pPr marL="0" indent="0">
              <a:buNone/>
              <a:defRPr/>
            </a:pPr>
            <a:endParaRPr lang="en-US" sz="2600"/>
          </a:p>
        </p:txBody>
      </p:sp>
      <p:pic>
        <p:nvPicPr>
          <p:cNvPr id="69636" name="Picture 69635" descr="Plant sprouting from the earth">
            <a:extLst>
              <a:ext uri="{FF2B5EF4-FFF2-40B4-BE49-F238E27FC236}">
                <a16:creationId xmlns:a16="http://schemas.microsoft.com/office/drawing/2014/main" id="{2F2C2EE8-4FBA-4C86-A1CF-66D2C1C58A5C}"/>
              </a:ext>
            </a:extLst>
          </p:cNvPr>
          <p:cNvPicPr>
            <a:picLocks noChangeAspect="1"/>
          </p:cNvPicPr>
          <p:nvPr/>
        </p:nvPicPr>
        <p:blipFill rotWithShape="1">
          <a:blip r:embed="rId2"/>
          <a:srcRect l="33996" r="20884" b="-1"/>
          <a:stretch/>
        </p:blipFill>
        <p:spPr>
          <a:xfrm>
            <a:off x="20" y="10"/>
            <a:ext cx="4635571" cy="6857990"/>
          </a:xfrm>
          <a:prstGeom prst="rect">
            <a:avLst/>
          </a:prstGeom>
          <a:effectLst/>
        </p:spPr>
      </p:pic>
      <p:cxnSp>
        <p:nvCxnSpPr>
          <p:cNvPr id="200" name="Straight Connector 19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4BA08"/>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67EB3DB-1D55-4E39-918B-C6DE4BC90BFF}"/>
              </a:ext>
            </a:extLst>
          </p:cNvPr>
          <p:cNvSpPr>
            <a:spLocks noGrp="1" noChangeArrowheads="1"/>
          </p:cNvSpPr>
          <p:nvPr>
            <p:ph type="title"/>
          </p:nvPr>
        </p:nvSpPr>
        <p:spPr>
          <a:xfrm>
            <a:off x="4965430" y="629268"/>
            <a:ext cx="6586491" cy="1286160"/>
          </a:xfrm>
        </p:spPr>
        <p:txBody>
          <a:bodyPr rtlCol="0" anchor="b">
            <a:normAutofit/>
          </a:bodyPr>
          <a:lstStyle/>
          <a:p>
            <a:pPr marL="54864">
              <a:defRPr/>
            </a:pPr>
            <a:r>
              <a:rPr lang="en-US"/>
              <a:t>Employer Helpful Hints</a:t>
            </a:r>
          </a:p>
        </p:txBody>
      </p:sp>
      <p:sp>
        <p:nvSpPr>
          <p:cNvPr id="70659" name="Rectangle 3">
            <a:extLst>
              <a:ext uri="{FF2B5EF4-FFF2-40B4-BE49-F238E27FC236}">
                <a16:creationId xmlns:a16="http://schemas.microsoft.com/office/drawing/2014/main" id="{F50122BB-BEE0-4376-AC45-AB8BE22DA49F}"/>
              </a:ext>
            </a:extLst>
          </p:cNvPr>
          <p:cNvSpPr>
            <a:spLocks noGrp="1"/>
          </p:cNvSpPr>
          <p:nvPr>
            <p:ph idx="1"/>
          </p:nvPr>
        </p:nvSpPr>
        <p:spPr>
          <a:xfrm>
            <a:off x="4778477" y="2438400"/>
            <a:ext cx="7079226" cy="3785419"/>
          </a:xfrm>
        </p:spPr>
        <p:txBody>
          <a:bodyPr>
            <a:noAutofit/>
          </a:bodyPr>
          <a:lstStyle/>
          <a:p>
            <a:pPr eaLnBrk="1" hangingPunct="1">
              <a:spcBef>
                <a:spcPct val="0"/>
              </a:spcBef>
              <a:spcAft>
                <a:spcPts val="600"/>
              </a:spcAft>
            </a:pPr>
            <a:r>
              <a:rPr lang="en-US" altLang="en-US" sz="2400" dirty="0"/>
              <a:t>Create an atmosphere that promotes less stress</a:t>
            </a:r>
          </a:p>
          <a:p>
            <a:pPr eaLnBrk="1" hangingPunct="1">
              <a:spcBef>
                <a:spcPct val="0"/>
              </a:spcBef>
              <a:spcAft>
                <a:spcPts val="600"/>
              </a:spcAft>
            </a:pPr>
            <a:r>
              <a:rPr lang="en-US" altLang="en-US" sz="2400" dirty="0"/>
              <a:t>Create job diversity for employees</a:t>
            </a:r>
          </a:p>
          <a:p>
            <a:pPr eaLnBrk="1" hangingPunct="1">
              <a:spcBef>
                <a:spcPct val="0"/>
              </a:spcBef>
              <a:spcAft>
                <a:spcPts val="600"/>
              </a:spcAft>
            </a:pPr>
            <a:r>
              <a:rPr lang="en-US" altLang="en-US" sz="2400" dirty="0"/>
              <a:t>Group and personal recognition</a:t>
            </a:r>
          </a:p>
          <a:p>
            <a:pPr eaLnBrk="1" hangingPunct="1">
              <a:spcBef>
                <a:spcPct val="0"/>
              </a:spcBef>
              <a:spcAft>
                <a:spcPts val="600"/>
              </a:spcAft>
            </a:pPr>
            <a:r>
              <a:rPr lang="en-US" altLang="en-US" sz="2400" dirty="0"/>
              <a:t>Be attuned/implement strategies to prevent stress</a:t>
            </a:r>
          </a:p>
          <a:p>
            <a:pPr eaLnBrk="1" hangingPunct="1">
              <a:spcBef>
                <a:spcPct val="0"/>
              </a:spcBef>
              <a:spcAft>
                <a:spcPts val="600"/>
              </a:spcAft>
            </a:pPr>
            <a:r>
              <a:rPr lang="en-US" altLang="en-US" sz="2400" dirty="0"/>
              <a:t>Recognized accomplishments, set positive direction</a:t>
            </a:r>
          </a:p>
          <a:p>
            <a:pPr eaLnBrk="1" hangingPunct="1">
              <a:spcBef>
                <a:spcPct val="0"/>
              </a:spcBef>
              <a:spcAft>
                <a:spcPts val="600"/>
              </a:spcAft>
            </a:pPr>
            <a:r>
              <a:rPr lang="en-US" altLang="en-US" sz="2400" dirty="0"/>
              <a:t>Educate, teach, encourage new task gradually </a:t>
            </a:r>
          </a:p>
          <a:p>
            <a:pPr eaLnBrk="1" hangingPunct="1">
              <a:spcBef>
                <a:spcPct val="0"/>
              </a:spcBef>
              <a:spcAft>
                <a:spcPts val="600"/>
              </a:spcAft>
            </a:pPr>
            <a:r>
              <a:rPr lang="en-US" altLang="en-US" sz="2400" dirty="0"/>
              <a:t>Give your staff opportunities to speak about issues</a:t>
            </a:r>
          </a:p>
          <a:p>
            <a:pPr eaLnBrk="1" hangingPunct="1">
              <a:spcBef>
                <a:spcPct val="0"/>
              </a:spcBef>
              <a:spcAft>
                <a:spcPts val="600"/>
              </a:spcAft>
            </a:pPr>
            <a:r>
              <a:rPr lang="en-US" altLang="en-US" sz="2400" dirty="0"/>
              <a:t>Encourage collaboration and teamwork</a:t>
            </a:r>
          </a:p>
        </p:txBody>
      </p:sp>
      <p:pic>
        <p:nvPicPr>
          <p:cNvPr id="70661" name="Picture 70660" descr="Person holding a puzzle piece">
            <a:extLst>
              <a:ext uri="{FF2B5EF4-FFF2-40B4-BE49-F238E27FC236}">
                <a16:creationId xmlns:a16="http://schemas.microsoft.com/office/drawing/2014/main" id="{9A2913DD-0329-4A17-8E74-7B603D81F14F}"/>
              </a:ext>
            </a:extLst>
          </p:cNvPr>
          <p:cNvPicPr>
            <a:picLocks noChangeAspect="1"/>
          </p:cNvPicPr>
          <p:nvPr/>
        </p:nvPicPr>
        <p:blipFill rotWithShape="1">
          <a:blip r:embed="rId2"/>
          <a:srcRect l="27265" r="26940" b="-1"/>
          <a:stretch/>
        </p:blipFill>
        <p:spPr>
          <a:xfrm>
            <a:off x="20" y="10"/>
            <a:ext cx="4635571" cy="6857990"/>
          </a:xfrm>
          <a:prstGeom prst="rect">
            <a:avLst/>
          </a:prstGeom>
          <a:effectLst/>
        </p:spPr>
      </p:pic>
      <p:cxnSp>
        <p:nvCxnSpPr>
          <p:cNvPr id="137" name="Straight Connector 13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9CEE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8F6205C9-BE13-49C2-B501-CE7AF2365CDD}"/>
              </a:ext>
            </a:extLst>
          </p:cNvPr>
          <p:cNvSpPr>
            <a:spLocks noGrp="1"/>
          </p:cNvSpPr>
          <p:nvPr>
            <p:ph type="title"/>
          </p:nvPr>
        </p:nvSpPr>
        <p:spPr>
          <a:xfrm>
            <a:off x="648931" y="363795"/>
            <a:ext cx="3505495" cy="1622321"/>
          </a:xfrm>
        </p:spPr>
        <p:txBody>
          <a:bodyPr vert="horz" lIns="91440" tIns="45720" rIns="91440" bIns="45720" rtlCol="0" anchor="ctr">
            <a:normAutofit/>
          </a:bodyPr>
          <a:lstStyle/>
          <a:p>
            <a:r>
              <a:rPr lang="en-US" altLang="en-US" kern="1200" dirty="0">
                <a:solidFill>
                  <a:schemeClr val="tx1"/>
                </a:solidFill>
                <a:latin typeface="+mj-lt"/>
                <a:ea typeface="+mj-ea"/>
                <a:cs typeface="+mj-cs"/>
              </a:rPr>
              <a:t>Employer and Employee</a:t>
            </a:r>
          </a:p>
        </p:txBody>
      </p:sp>
      <p:sp>
        <p:nvSpPr>
          <p:cNvPr id="4" name="Content Placeholder 3">
            <a:extLst>
              <a:ext uri="{FF2B5EF4-FFF2-40B4-BE49-F238E27FC236}">
                <a16:creationId xmlns:a16="http://schemas.microsoft.com/office/drawing/2014/main" id="{ADB4FDC1-A38B-4760-A1B8-021FDD163F1D}"/>
              </a:ext>
            </a:extLst>
          </p:cNvPr>
          <p:cNvSpPr>
            <a:spLocks noGrp="1"/>
          </p:cNvSpPr>
          <p:nvPr>
            <p:ph sz="half" idx="1"/>
          </p:nvPr>
        </p:nvSpPr>
        <p:spPr>
          <a:xfrm>
            <a:off x="250722" y="2227006"/>
            <a:ext cx="4388333" cy="3996813"/>
          </a:xfrm>
        </p:spPr>
        <p:txBody>
          <a:bodyPr vert="horz" lIns="91440" tIns="45720" rIns="91440" bIns="45720" rtlCol="0">
            <a:normAutofit/>
          </a:bodyPr>
          <a:lstStyle/>
          <a:p>
            <a:pPr>
              <a:defRPr/>
            </a:pPr>
            <a:r>
              <a:rPr lang="en-US" sz="2400" dirty="0"/>
              <a:t>This happened over a long period of time, it may take a while to recover</a:t>
            </a:r>
          </a:p>
          <a:p>
            <a:pPr>
              <a:defRPr/>
            </a:pPr>
            <a:r>
              <a:rPr lang="en-US" sz="2400" dirty="0"/>
              <a:t>Cutting back on hours may help</a:t>
            </a:r>
          </a:p>
          <a:p>
            <a:pPr>
              <a:defRPr/>
            </a:pPr>
            <a:r>
              <a:rPr lang="en-US" sz="2400" dirty="0"/>
              <a:t>Check and recheck</a:t>
            </a:r>
          </a:p>
          <a:p>
            <a:pPr>
              <a:defRPr/>
            </a:pPr>
            <a:r>
              <a:rPr lang="en-US" sz="2400" dirty="0"/>
              <a:t>Make adjustments where necessary</a:t>
            </a:r>
          </a:p>
          <a:p>
            <a:pPr>
              <a:defRPr/>
            </a:pPr>
            <a:r>
              <a:rPr lang="en-US" sz="2400" dirty="0"/>
              <a:t>Ask for help if what you are doing is not working</a:t>
            </a:r>
          </a:p>
        </p:txBody>
      </p:sp>
      <p:sp>
        <p:nvSpPr>
          <p:cNvPr id="73" name="Rectangle 7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684" name="Picture 2" descr="C:\Users\Public\Pictures\leadership3.jpg">
            <a:extLst>
              <a:ext uri="{FF2B5EF4-FFF2-40B4-BE49-F238E27FC236}">
                <a16:creationId xmlns:a16="http://schemas.microsoft.com/office/drawing/2014/main" id="{936E783F-32ED-49F5-A6DD-1926EA4E9E3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795743" y="807593"/>
            <a:ext cx="5239568" cy="5239568"/>
          </a:xfrm>
          <a:prstGeom prst="rect">
            <a:avLst/>
          </a:prstGeom>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2708" name="Content Placeholder 5" descr="negative people.jpg">
            <a:extLst>
              <a:ext uri="{FF2B5EF4-FFF2-40B4-BE49-F238E27FC236}">
                <a16:creationId xmlns:a16="http://schemas.microsoft.com/office/drawing/2014/main" id="{EBEFB6A2-5998-45D8-A897-D6820C22DAA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50900" y="642938"/>
            <a:ext cx="4235450" cy="4079875"/>
          </a:xfrm>
        </p:spPr>
      </p:pic>
      <p:pic>
        <p:nvPicPr>
          <p:cNvPr id="72707" name="Content Placeholder 4" descr="motivation192.jpg">
            <a:extLst>
              <a:ext uri="{FF2B5EF4-FFF2-40B4-BE49-F238E27FC236}">
                <a16:creationId xmlns:a16="http://schemas.microsoft.com/office/drawing/2014/main" id="{9B61F04D-D442-4141-A1B3-8F32707BFB0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56200" y="642938"/>
            <a:ext cx="6181725" cy="4079875"/>
          </a:xfrm>
        </p:spPr>
      </p:pic>
      <p:sp>
        <p:nvSpPr>
          <p:cNvPr id="72706" name="Title 1">
            <a:extLst>
              <a:ext uri="{FF2B5EF4-FFF2-40B4-BE49-F238E27FC236}">
                <a16:creationId xmlns:a16="http://schemas.microsoft.com/office/drawing/2014/main" id="{5AEA2469-4D4D-4745-AED0-4D2D1CE3EEFA}"/>
              </a:ext>
            </a:extLst>
          </p:cNvPr>
          <p:cNvSpPr>
            <a:spLocks noGrp="1"/>
          </p:cNvSpPr>
          <p:nvPr>
            <p:ph type="title"/>
          </p:nvPr>
        </p:nvSpPr>
        <p:spPr>
          <a:xfrm>
            <a:off x="838200" y="5529884"/>
            <a:ext cx="7719381" cy="1096331"/>
          </a:xfrm>
        </p:spPr>
        <p:txBody>
          <a:bodyPr vert="horz" lIns="91440" tIns="45720" rIns="91440" bIns="45720" rtlCol="0" anchor="ctr">
            <a:normAutofit/>
          </a:bodyPr>
          <a:lstStyle/>
          <a:p>
            <a:r>
              <a:rPr lang="en-US" altLang="en-US" kern="1200">
                <a:solidFill>
                  <a:schemeClr val="tx1"/>
                </a:solidFill>
                <a:latin typeface="+mj-lt"/>
                <a:ea typeface="+mj-ea"/>
                <a:cs typeface="+mj-cs"/>
              </a:rPr>
              <a:t>A Contrast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5B736A69-9A4F-4F43-987D-FDAC038BABD8}"/>
              </a:ext>
            </a:extLst>
          </p:cNvPr>
          <p:cNvSpPr>
            <a:spLocks noGrp="1"/>
          </p:cNvSpPr>
          <p:nvPr>
            <p:ph type="title"/>
          </p:nvPr>
        </p:nvSpPr>
        <p:spPr/>
        <p:txBody>
          <a:bodyPr/>
          <a:lstStyle/>
          <a:p>
            <a:r>
              <a:rPr lang="en-US" altLang="en-US"/>
              <a:t>Purpose</a:t>
            </a:r>
          </a:p>
        </p:txBody>
      </p:sp>
      <p:pic>
        <p:nvPicPr>
          <p:cNvPr id="73731" name="Content Placeholder 5" descr="motivation263.jpg">
            <a:extLst>
              <a:ext uri="{FF2B5EF4-FFF2-40B4-BE49-F238E27FC236}">
                <a16:creationId xmlns:a16="http://schemas.microsoft.com/office/drawing/2014/main" id="{84DDD738-8912-414A-A2FE-933A2A480F5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371600" y="1600200"/>
            <a:ext cx="4648200" cy="4648200"/>
          </a:xfrm>
        </p:spPr>
      </p:pic>
      <p:pic>
        <p:nvPicPr>
          <p:cNvPr id="73732" name="Content Placeholder 4" descr="motivation194.png">
            <a:extLst>
              <a:ext uri="{FF2B5EF4-FFF2-40B4-BE49-F238E27FC236}">
                <a16:creationId xmlns:a16="http://schemas.microsoft.com/office/drawing/2014/main" id="{C4106F40-5DA5-47B0-A24E-5E124EB4E03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27725" y="1600200"/>
            <a:ext cx="4800600" cy="4800600"/>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06232976-92DE-4B12-9DF8-281560844FD2}"/>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altLang="en-US" kern="1200">
                <a:solidFill>
                  <a:schemeClr val="tx1"/>
                </a:solidFill>
                <a:latin typeface="+mj-lt"/>
                <a:ea typeface="+mj-ea"/>
                <a:cs typeface="+mj-cs"/>
              </a:rPr>
              <a:t>Set Goals For Yourself</a:t>
            </a:r>
          </a:p>
        </p:txBody>
      </p:sp>
      <p:sp>
        <p:nvSpPr>
          <p:cNvPr id="74755" name="Content Placeholder 2">
            <a:extLst>
              <a:ext uri="{FF2B5EF4-FFF2-40B4-BE49-F238E27FC236}">
                <a16:creationId xmlns:a16="http://schemas.microsoft.com/office/drawing/2014/main" id="{6C013714-7932-4369-A673-38A172A34C52}"/>
              </a:ext>
            </a:extLst>
          </p:cNvPr>
          <p:cNvSpPr>
            <a:spLocks noGrp="1"/>
          </p:cNvSpPr>
          <p:nvPr>
            <p:ph sz="half" idx="1"/>
          </p:nvPr>
        </p:nvSpPr>
        <p:spPr>
          <a:xfrm>
            <a:off x="484214" y="2438400"/>
            <a:ext cx="3670211" cy="3785419"/>
          </a:xfrm>
        </p:spPr>
        <p:txBody>
          <a:bodyPr vert="horz" lIns="91440" tIns="45720" rIns="91440" bIns="45720" rtlCol="0">
            <a:normAutofit/>
          </a:bodyPr>
          <a:lstStyle/>
          <a:p>
            <a:r>
              <a:rPr lang="en-US" altLang="en-US" dirty="0"/>
              <a:t>SMART:</a:t>
            </a:r>
          </a:p>
          <a:p>
            <a:r>
              <a:rPr lang="en-US" altLang="en-US" dirty="0"/>
              <a:t>Simple</a:t>
            </a:r>
          </a:p>
          <a:p>
            <a:r>
              <a:rPr lang="en-US" altLang="en-US" dirty="0"/>
              <a:t>Measurable</a:t>
            </a:r>
          </a:p>
          <a:p>
            <a:r>
              <a:rPr lang="en-US" altLang="en-US" dirty="0"/>
              <a:t>Attainable</a:t>
            </a:r>
          </a:p>
          <a:p>
            <a:r>
              <a:rPr lang="en-US" altLang="en-US" dirty="0"/>
              <a:t>Realistic</a:t>
            </a:r>
          </a:p>
          <a:p>
            <a:r>
              <a:rPr lang="en-US" altLang="en-US" dirty="0"/>
              <a:t>Timed</a:t>
            </a:r>
          </a:p>
          <a:p>
            <a:endParaRPr lang="en-US" altLang="en-US" dirty="0"/>
          </a:p>
        </p:txBody>
      </p:sp>
      <p:sp>
        <p:nvSpPr>
          <p:cNvPr id="73" name="Rectangle 7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756" name="Content Placeholder 4" descr="do it.jpg">
            <a:extLst>
              <a:ext uri="{FF2B5EF4-FFF2-40B4-BE49-F238E27FC236}">
                <a16:creationId xmlns:a16="http://schemas.microsoft.com/office/drawing/2014/main" id="{50B38047-7D6E-4E63-BE3D-D9F354B2D01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405862" y="1170128"/>
            <a:ext cx="6019331" cy="4514498"/>
          </a:xfrm>
          <a:prstGeom prst="rect">
            <a:avLst/>
          </a:prstGeom>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5" name="Rectangle 7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itle 1">
            <a:extLst>
              <a:ext uri="{FF2B5EF4-FFF2-40B4-BE49-F238E27FC236}">
                <a16:creationId xmlns:a16="http://schemas.microsoft.com/office/drawing/2014/main" id="{1B8F82F0-8649-4161-8CB4-FF5B9F997CFA}"/>
              </a:ext>
            </a:extLst>
          </p:cNvPr>
          <p:cNvSpPr>
            <a:spLocks noGrp="1"/>
          </p:cNvSpPr>
          <p:nvPr>
            <p:ph type="title"/>
          </p:nvPr>
        </p:nvSpPr>
        <p:spPr>
          <a:xfrm>
            <a:off x="1043631" y="809898"/>
            <a:ext cx="9942716" cy="1554480"/>
          </a:xfrm>
        </p:spPr>
        <p:txBody>
          <a:bodyPr anchor="ctr">
            <a:normAutofit/>
          </a:bodyPr>
          <a:lstStyle/>
          <a:p>
            <a:r>
              <a:rPr lang="en-US" altLang="en-US" sz="4800"/>
              <a:t>Cont…</a:t>
            </a:r>
          </a:p>
        </p:txBody>
      </p:sp>
      <p:sp>
        <p:nvSpPr>
          <p:cNvPr id="10243" name="Content Placeholder 2">
            <a:extLst>
              <a:ext uri="{FF2B5EF4-FFF2-40B4-BE49-F238E27FC236}">
                <a16:creationId xmlns:a16="http://schemas.microsoft.com/office/drawing/2014/main" id="{9B4C0EE0-1A43-4415-AC57-98C5943167D8}"/>
              </a:ext>
            </a:extLst>
          </p:cNvPr>
          <p:cNvSpPr>
            <a:spLocks noGrp="1"/>
          </p:cNvSpPr>
          <p:nvPr>
            <p:ph idx="1"/>
          </p:nvPr>
        </p:nvSpPr>
        <p:spPr>
          <a:xfrm>
            <a:off x="1045028" y="3017522"/>
            <a:ext cx="9941319" cy="3124658"/>
          </a:xfrm>
        </p:spPr>
        <p:txBody>
          <a:bodyPr anchor="ctr">
            <a:noAutofit/>
          </a:bodyPr>
          <a:lstStyle/>
          <a:p>
            <a:pPr marL="0" indent="0">
              <a:buNone/>
            </a:pPr>
            <a:r>
              <a:rPr lang="en-US" altLang="en-US" dirty="0"/>
              <a:t>It’s important to realize that burnout is not just a problem for individual overworked doctors – burnout has serious, farther-reaching effects. These doctors (and </a:t>
            </a:r>
            <a:r>
              <a:rPr lang="en-US" altLang="en-US" b="1" dirty="0"/>
              <a:t>other </a:t>
            </a:r>
            <a:r>
              <a:rPr lang="en-US" altLang="en-US" b="1" dirty="0">
                <a:solidFill>
                  <a:srgbClr val="FF0000"/>
                </a:solidFill>
              </a:rPr>
              <a:t>health care workers who are burned out) are at higher risk for substance abuse and suicide</a:t>
            </a:r>
            <a:r>
              <a:rPr lang="en-US" altLang="en-US" dirty="0"/>
              <a:t>, more likely to make errors and questionable ethical choices, and may lose their sense of empathy for others, according to </a:t>
            </a:r>
            <a:r>
              <a:rPr lang="en-US" altLang="en-US" dirty="0">
                <a:hlinkClick r:id="rId2"/>
              </a:rPr>
              <a:t>this post</a:t>
            </a:r>
            <a:r>
              <a:rPr lang="en-US" altLang="en-US" dirty="0"/>
              <a:t> on </a:t>
            </a:r>
            <a:r>
              <a:rPr lang="en-US" altLang="en-US" i="1" dirty="0"/>
              <a:t>The New York Times</a:t>
            </a:r>
            <a:r>
              <a:rPr lang="en-US" altLang="en-US" dirty="0"/>
              <a:t>’ Well blog. They are also more likely to leave medicine</a:t>
            </a:r>
          </a:p>
        </p:txBody>
      </p:sp>
      <p:cxnSp>
        <p:nvCxnSpPr>
          <p:cNvPr id="81" name="Straight Connector 8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Isosceles Triangle 8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779" name="Content Placeholder 3" descr="hit the target.jpg">
            <a:extLst>
              <a:ext uri="{FF2B5EF4-FFF2-40B4-BE49-F238E27FC236}">
                <a16:creationId xmlns:a16="http://schemas.microsoft.com/office/drawing/2014/main" id="{57E0BAF6-393E-40B4-9575-E7236192146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721143" y="162233"/>
            <a:ext cx="6641624" cy="6641624"/>
          </a:xfrm>
          <a:prstGeom prst="rect">
            <a:avLst/>
          </a:prstGeom>
          <a:ln>
            <a:noFill/>
          </a:ln>
        </p:spPr>
      </p:pic>
      <p:sp>
        <p:nvSpPr>
          <p:cNvPr id="84" name="Isosceles Triangle 8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802" name="Title 1">
            <a:extLst>
              <a:ext uri="{FF2B5EF4-FFF2-40B4-BE49-F238E27FC236}">
                <a16:creationId xmlns:a16="http://schemas.microsoft.com/office/drawing/2014/main" id="{F50E34DE-227C-4554-A8B5-A6FDFE28AC5D}"/>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altLang="en-US" sz="3600" kern="1200">
                <a:solidFill>
                  <a:schemeClr val="tx1"/>
                </a:solidFill>
                <a:latin typeface="+mj-lt"/>
                <a:ea typeface="+mj-ea"/>
                <a:cs typeface="+mj-cs"/>
              </a:rPr>
              <a:t>Truth</a:t>
            </a:r>
          </a:p>
        </p:txBody>
      </p:sp>
      <p:sp>
        <p:nvSpPr>
          <p:cNvPr id="76803" name="Content Placeholder 2">
            <a:extLst>
              <a:ext uri="{FF2B5EF4-FFF2-40B4-BE49-F238E27FC236}">
                <a16:creationId xmlns:a16="http://schemas.microsoft.com/office/drawing/2014/main" id="{99C70622-A8A9-4E66-8AC7-ED40E758320A}"/>
              </a:ext>
            </a:extLst>
          </p:cNvPr>
          <p:cNvSpPr>
            <a:spLocks noGrp="1"/>
          </p:cNvSpPr>
          <p:nvPr>
            <p:ph sz="half" idx="1"/>
          </p:nvPr>
        </p:nvSpPr>
        <p:spPr>
          <a:xfrm>
            <a:off x="643468" y="1782981"/>
            <a:ext cx="4238247" cy="4393982"/>
          </a:xfrm>
        </p:spPr>
        <p:txBody>
          <a:bodyPr vert="horz" lIns="91440" tIns="45720" rIns="91440" bIns="45720" rtlCol="0">
            <a:normAutofit/>
          </a:bodyPr>
          <a:lstStyle/>
          <a:p>
            <a:pPr marL="0" indent="0">
              <a:buNone/>
            </a:pPr>
            <a:r>
              <a:rPr lang="en-US" altLang="en-US" dirty="0"/>
              <a:t>We can learn the things we like a lot faster than we learn the things we don’t like, however they both need to be accomplished</a:t>
            </a:r>
          </a:p>
        </p:txBody>
      </p:sp>
      <p:grpSp>
        <p:nvGrpSpPr>
          <p:cNvPr id="75" name="Group 74">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76" name="Isosceles Triangle 7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6804" name="Content Placeholder 4" descr="motivation208.jpg">
            <a:extLst>
              <a:ext uri="{FF2B5EF4-FFF2-40B4-BE49-F238E27FC236}">
                <a16:creationId xmlns:a16="http://schemas.microsoft.com/office/drawing/2014/main" id="{FE577084-6DF7-4497-B132-62688B3EF5A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295320" y="1830018"/>
            <a:ext cx="6253212" cy="4267817"/>
          </a:xfrm>
          <a:prstGeom prst="rect">
            <a:avLst/>
          </a:prstGeom>
        </p:spPr>
      </p:pic>
      <p:grpSp>
        <p:nvGrpSpPr>
          <p:cNvPr id="79" name="Group 78">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80" name="Rectangle 79">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827" name="Content Placeholder 5" descr="motivation272.png">
            <a:extLst>
              <a:ext uri="{FF2B5EF4-FFF2-40B4-BE49-F238E27FC236}">
                <a16:creationId xmlns:a16="http://schemas.microsoft.com/office/drawing/2014/main" id="{81694F11-9C4D-4165-8D42-BB99107CA12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50988" y="1844675"/>
            <a:ext cx="4449763" cy="4449763"/>
          </a:xfrm>
        </p:spPr>
      </p:pic>
      <p:pic>
        <p:nvPicPr>
          <p:cNvPr id="77828" name="Content Placeholder 4" descr="motivation211.jpg">
            <a:extLst>
              <a:ext uri="{FF2B5EF4-FFF2-40B4-BE49-F238E27FC236}">
                <a16:creationId xmlns:a16="http://schemas.microsoft.com/office/drawing/2014/main" id="{ABA7E41C-DD6F-4620-9A3A-F14462AD7E9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62663" y="1844675"/>
            <a:ext cx="4573588" cy="4449763"/>
          </a:xfrm>
        </p:spPr>
      </p:pic>
      <p:sp>
        <p:nvSpPr>
          <p:cNvPr id="77826" name="Title 1">
            <a:extLst>
              <a:ext uri="{FF2B5EF4-FFF2-40B4-BE49-F238E27FC236}">
                <a16:creationId xmlns:a16="http://schemas.microsoft.com/office/drawing/2014/main" id="{BD04E0E1-41E2-4F9F-A135-D0536FB29A7C}"/>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altLang="en-US" sz="5200" kern="1200">
                <a:solidFill>
                  <a:schemeClr val="tx1"/>
                </a:solidFill>
                <a:latin typeface="+mj-lt"/>
                <a:ea typeface="+mj-ea"/>
                <a:cs typeface="+mj-cs"/>
              </a:rPr>
              <a:t>Choose To Win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Isosceles Triangle 8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851" name="Content Placeholder 6">
            <a:extLst>
              <a:ext uri="{FF2B5EF4-FFF2-40B4-BE49-F238E27FC236}">
                <a16:creationId xmlns:a16="http://schemas.microsoft.com/office/drawing/2014/main" id="{8193EA51-DB4C-411D-BF8E-F2EF950FBC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775587" y="-1"/>
            <a:ext cx="4948013" cy="6920299"/>
          </a:xfrm>
          <a:prstGeom prst="rect">
            <a:avLst/>
          </a:prstGeom>
          <a:ln>
            <a:noFill/>
          </a:ln>
        </p:spPr>
      </p:pic>
      <p:sp>
        <p:nvSpPr>
          <p:cNvPr id="84" name="Isosceles Triangle 8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874" name="Content Placeholder 3">
            <a:extLst>
              <a:ext uri="{FF2B5EF4-FFF2-40B4-BE49-F238E27FC236}">
                <a16:creationId xmlns:a16="http://schemas.microsoft.com/office/drawing/2014/main" id="{2F6330C6-77F2-42EF-94B7-2A81DF12F8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310467" y="643467"/>
            <a:ext cx="5571066" cy="5571066"/>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DA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899" name="Content Placeholder 6" descr="preventing burnout 14.jpg">
            <a:extLst>
              <a:ext uri="{FF2B5EF4-FFF2-40B4-BE49-F238E27FC236}">
                <a16:creationId xmlns:a16="http://schemas.microsoft.com/office/drawing/2014/main" id="{3C34CA0B-1482-4495-AAD1-CC5DC16E9B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338322" y="643467"/>
            <a:ext cx="5515355" cy="5571066"/>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22" name="Content Placeholder 3">
            <a:extLst>
              <a:ext uri="{FF2B5EF4-FFF2-40B4-BE49-F238E27FC236}">
                <a16:creationId xmlns:a16="http://schemas.microsoft.com/office/drawing/2014/main" id="{A69909D4-B9DF-4BC1-A7CE-457A25C512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627128" y="457200"/>
            <a:ext cx="8937744" cy="5943600"/>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46" name="Title 1">
            <a:extLst>
              <a:ext uri="{FF2B5EF4-FFF2-40B4-BE49-F238E27FC236}">
                <a16:creationId xmlns:a16="http://schemas.microsoft.com/office/drawing/2014/main" id="{8B96EE91-2DDC-435F-9775-EA443BEAD459}"/>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altLang="en-US" sz="5400">
                <a:solidFill>
                  <a:srgbClr val="FFFFFF"/>
                </a:solidFill>
              </a:rPr>
              <a:t>Avoid Fault Finders</a:t>
            </a:r>
          </a:p>
        </p:txBody>
      </p:sp>
      <p:cxnSp>
        <p:nvCxnSpPr>
          <p:cNvPr id="75" name="Straight Connector 7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2947" name="Content Placeholder 5" descr="motivation241.jpg">
            <a:extLst>
              <a:ext uri="{FF2B5EF4-FFF2-40B4-BE49-F238E27FC236}">
                <a16:creationId xmlns:a16="http://schemas.microsoft.com/office/drawing/2014/main" id="{A435A883-DEC5-428D-97BA-05CAE8094B1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728542" y="2426818"/>
            <a:ext cx="4661967" cy="3997637"/>
          </a:xfrm>
          <a:prstGeom prst="rect">
            <a:avLst/>
          </a:prstGeom>
        </p:spPr>
      </p:pic>
      <p:cxnSp>
        <p:nvCxnSpPr>
          <p:cNvPr id="77" name="Straight Connector 7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82948" name="Content Placeholder 4" descr="motivation257.jpg">
            <a:extLst>
              <a:ext uri="{FF2B5EF4-FFF2-40B4-BE49-F238E27FC236}">
                <a16:creationId xmlns:a16="http://schemas.microsoft.com/office/drawing/2014/main" id="{1E6FCF02-D7F4-433A-B4AE-2309D69A6A8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6445073" y="2863880"/>
            <a:ext cx="5455917" cy="3123512"/>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70" name="Title 1">
            <a:extLst>
              <a:ext uri="{FF2B5EF4-FFF2-40B4-BE49-F238E27FC236}">
                <a16:creationId xmlns:a16="http://schemas.microsoft.com/office/drawing/2014/main" id="{49A30141-EB9A-4274-B406-D7FEA86B1DAF}"/>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altLang="en-US" sz="5400">
                <a:solidFill>
                  <a:srgbClr val="FFFFFF"/>
                </a:solidFill>
              </a:rPr>
              <a:t>Relax</a:t>
            </a:r>
          </a:p>
        </p:txBody>
      </p:sp>
      <p:cxnSp>
        <p:nvCxnSpPr>
          <p:cNvPr id="75" name="Straight Connector 7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3972" name="Content Placeholder 4" descr="motivation216.jpg">
            <a:extLst>
              <a:ext uri="{FF2B5EF4-FFF2-40B4-BE49-F238E27FC236}">
                <a16:creationId xmlns:a16="http://schemas.microsoft.com/office/drawing/2014/main" id="{F02648DA-9269-415C-96E9-E0C94359E0B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1240601" y="2426818"/>
            <a:ext cx="3637849" cy="3997637"/>
          </a:xfrm>
          <a:prstGeom prst="rect">
            <a:avLst/>
          </a:prstGeom>
        </p:spPr>
      </p:pic>
      <p:cxnSp>
        <p:nvCxnSpPr>
          <p:cNvPr id="77" name="Straight Connector 7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83971" name="Content Placeholder 5" descr="motivation223.jpg">
            <a:extLst>
              <a:ext uri="{FF2B5EF4-FFF2-40B4-BE49-F238E27FC236}">
                <a16:creationId xmlns:a16="http://schemas.microsoft.com/office/drawing/2014/main" id="{EFA0F4B3-4E57-490B-A95D-E0CEB214782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6445073" y="2611544"/>
            <a:ext cx="5455917" cy="3628184"/>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994" name="Content Placeholder 6">
            <a:extLst>
              <a:ext uri="{FF2B5EF4-FFF2-40B4-BE49-F238E27FC236}">
                <a16:creationId xmlns:a16="http://schemas.microsoft.com/office/drawing/2014/main" id="{0C13AAA4-15CC-47E1-8396-252FF86975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246350" y="643467"/>
            <a:ext cx="5699300" cy="557106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C9ECE69-06DC-4671-89F2-07A25A0098FD}"/>
              </a:ext>
            </a:extLst>
          </p:cNvPr>
          <p:cNvSpPr>
            <a:spLocks noGrp="1"/>
          </p:cNvSpPr>
          <p:nvPr>
            <p:ph type="title"/>
          </p:nvPr>
        </p:nvSpPr>
        <p:spPr>
          <a:xfrm>
            <a:off x="1981200" y="76200"/>
            <a:ext cx="8229600" cy="1143000"/>
          </a:xfrm>
        </p:spPr>
        <p:txBody>
          <a:bodyPr/>
          <a:lstStyle/>
          <a:p>
            <a:r>
              <a:rPr lang="en-US" altLang="en-US"/>
              <a:t>Top 3 Reasons for BO</a:t>
            </a:r>
          </a:p>
        </p:txBody>
      </p:sp>
      <p:graphicFrame>
        <p:nvGraphicFramePr>
          <p:cNvPr id="11268" name="Content Placeholder 2">
            <a:extLst>
              <a:ext uri="{FF2B5EF4-FFF2-40B4-BE49-F238E27FC236}">
                <a16:creationId xmlns:a16="http://schemas.microsoft.com/office/drawing/2014/main" id="{6952ABD9-40E9-403C-8FA4-0660C1FD7A5B}"/>
              </a:ext>
            </a:extLst>
          </p:cNvPr>
          <p:cNvGraphicFramePr>
            <a:graphicFrameLocks noGrp="1"/>
          </p:cNvGraphicFramePr>
          <p:nvPr>
            <p:ph sz="half" idx="1"/>
            <p:extLst>
              <p:ext uri="{D42A27DB-BD31-4B8C-83A1-F6EECF244321}">
                <p14:modId xmlns:p14="http://schemas.microsoft.com/office/powerpoint/2010/main" val="3650663453"/>
              </p:ext>
            </p:extLst>
          </p:nvPr>
        </p:nvGraphicFramePr>
        <p:xfrm>
          <a:off x="1676399" y="1371601"/>
          <a:ext cx="933503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019" name="Content Placeholder 6" descr="motivation224.jpg">
            <a:extLst>
              <a:ext uri="{FF2B5EF4-FFF2-40B4-BE49-F238E27FC236}">
                <a16:creationId xmlns:a16="http://schemas.microsoft.com/office/drawing/2014/main" id="{BEF16E07-2B5D-47F9-8B17-47FDD1D564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210963" y="0"/>
            <a:ext cx="6857572" cy="6857572"/>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Title 3">
            <a:extLst>
              <a:ext uri="{FF2B5EF4-FFF2-40B4-BE49-F238E27FC236}">
                <a16:creationId xmlns:a16="http://schemas.microsoft.com/office/drawing/2014/main" id="{093BB420-C9DA-4570-9FF3-42EE277C21A3}"/>
              </a:ext>
            </a:extLst>
          </p:cNvPr>
          <p:cNvSpPr>
            <a:spLocks noGrp="1"/>
          </p:cNvSpPr>
          <p:nvPr>
            <p:ph type="title"/>
          </p:nvPr>
        </p:nvSpPr>
        <p:spPr/>
        <p:txBody>
          <a:bodyPr/>
          <a:lstStyle/>
          <a:p>
            <a:r>
              <a:rPr lang="en-US" altLang="en-US"/>
              <a:t>Make A Difference</a:t>
            </a:r>
          </a:p>
        </p:txBody>
      </p:sp>
      <p:sp>
        <p:nvSpPr>
          <p:cNvPr id="87043" name="Content Placeholder 4">
            <a:extLst>
              <a:ext uri="{FF2B5EF4-FFF2-40B4-BE49-F238E27FC236}">
                <a16:creationId xmlns:a16="http://schemas.microsoft.com/office/drawing/2014/main" id="{0B823091-53C2-434B-920F-AE943C71344F}"/>
              </a:ext>
            </a:extLst>
          </p:cNvPr>
          <p:cNvSpPr>
            <a:spLocks noGrp="1"/>
          </p:cNvSpPr>
          <p:nvPr>
            <p:ph sz="half" idx="1"/>
          </p:nvPr>
        </p:nvSpPr>
        <p:spPr>
          <a:xfrm>
            <a:off x="990600" y="1600201"/>
            <a:ext cx="4800600" cy="4525963"/>
          </a:xfrm>
        </p:spPr>
        <p:txBody>
          <a:bodyPr/>
          <a:lstStyle/>
          <a:p>
            <a:pPr marL="0" indent="0">
              <a:buNone/>
            </a:pPr>
            <a:r>
              <a:rPr lang="en-US" altLang="en-US" dirty="0"/>
              <a:t>Never forget that you can make a difference regardless of the situation, regardless of what others thinks, regardless of the obstacles you may face, you can make a difference </a:t>
            </a:r>
          </a:p>
        </p:txBody>
      </p:sp>
      <p:sp>
        <p:nvSpPr>
          <p:cNvPr id="87044" name="Content Placeholder 5">
            <a:extLst>
              <a:ext uri="{FF2B5EF4-FFF2-40B4-BE49-F238E27FC236}">
                <a16:creationId xmlns:a16="http://schemas.microsoft.com/office/drawing/2014/main" id="{DDA3032F-A3F1-4A37-B3C0-356E9EDAA186}"/>
              </a:ext>
            </a:extLst>
          </p:cNvPr>
          <p:cNvSpPr>
            <a:spLocks noGrp="1"/>
          </p:cNvSpPr>
          <p:nvPr>
            <p:ph sz="half" idx="2"/>
          </p:nvPr>
        </p:nvSpPr>
        <p:spPr/>
        <p:txBody>
          <a:bodyPr/>
          <a:lstStyle/>
          <a:p>
            <a:endParaRPr lang="en-US" altLang="en-US"/>
          </a:p>
        </p:txBody>
      </p:sp>
      <p:pic>
        <p:nvPicPr>
          <p:cNvPr id="87045" name="Picture 2" descr="C:\Users\LynnandTracy\Pictures\Lecture Photos\ferguson1.jpg">
            <a:extLst>
              <a:ext uri="{FF2B5EF4-FFF2-40B4-BE49-F238E27FC236}">
                <a16:creationId xmlns:a16="http://schemas.microsoft.com/office/drawing/2014/main" id="{1C223E7E-1883-4F2B-9976-A30285FD9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371600"/>
            <a:ext cx="480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A0064901-0631-4C19-8DCC-10D45BB753A3}"/>
              </a:ext>
            </a:extLst>
          </p:cNvPr>
          <p:cNvSpPr txBox="1">
            <a:spLocks noChangeArrowheads="1"/>
          </p:cNvSpPr>
          <p:nvPr/>
        </p:nvSpPr>
        <p:spPr bwMode="auto">
          <a:xfrm>
            <a:off x="5375788" y="6172200"/>
            <a:ext cx="6278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latin typeface="Garamond" panose="02020404030301010803" pitchFamily="18" charset="0"/>
              </a:rPr>
              <a:t>Devonte Hart and Officer Bret Barnum Portland. Oregon Nov 2014</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066" name="Content Placeholder 6">
            <a:extLst>
              <a:ext uri="{FF2B5EF4-FFF2-40B4-BE49-F238E27FC236}">
                <a16:creationId xmlns:a16="http://schemas.microsoft.com/office/drawing/2014/main" id="{8633572F-01F7-4056-875B-23ECB4C5483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949677" y="-1"/>
            <a:ext cx="5298147" cy="6858443"/>
          </a:xfrm>
          <a:prstGeom prst="rect">
            <a:avLst/>
          </a:prstGeom>
        </p:spPr>
      </p:pic>
      <p:sp>
        <p:nvSpPr>
          <p:cNvPr id="73" name="Freeform: Shape 72">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6C64CA5E-37CD-4D12-AB15-C71E4CC51CE9}"/>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altLang="en-US" kern="1200">
                <a:solidFill>
                  <a:schemeClr val="tx1"/>
                </a:solidFill>
                <a:latin typeface="+mj-lt"/>
                <a:ea typeface="+mj-ea"/>
                <a:cs typeface="+mj-cs"/>
              </a:rPr>
              <a:t>Eat Healthy</a:t>
            </a:r>
          </a:p>
        </p:txBody>
      </p:sp>
      <p:sp>
        <p:nvSpPr>
          <p:cNvPr id="89091" name="Content Placeholder 3">
            <a:extLst>
              <a:ext uri="{FF2B5EF4-FFF2-40B4-BE49-F238E27FC236}">
                <a16:creationId xmlns:a16="http://schemas.microsoft.com/office/drawing/2014/main" id="{FF2219B2-C350-4E03-8937-2E9A1EB62748}"/>
              </a:ext>
            </a:extLst>
          </p:cNvPr>
          <p:cNvSpPr>
            <a:spLocks noGrp="1"/>
          </p:cNvSpPr>
          <p:nvPr>
            <p:ph sz="half" idx="1"/>
          </p:nvPr>
        </p:nvSpPr>
        <p:spPr>
          <a:xfrm>
            <a:off x="484214" y="2438400"/>
            <a:ext cx="4006894" cy="3785419"/>
          </a:xfrm>
        </p:spPr>
        <p:txBody>
          <a:bodyPr vert="horz" lIns="91440" tIns="45720" rIns="91440" bIns="45720" rtlCol="0">
            <a:normAutofit/>
          </a:bodyPr>
          <a:lstStyle/>
          <a:p>
            <a:pPr marL="0" indent="0">
              <a:buNone/>
            </a:pPr>
            <a:r>
              <a:rPr lang="en-US" altLang="en-US" sz="2400" b="1" dirty="0"/>
              <a:t>Nuts</a:t>
            </a:r>
            <a:r>
              <a:rPr lang="en-US" altLang="en-US" sz="2400" dirty="0"/>
              <a:t>--Stress depletes our B vitamins and snacking on nuts helps replenish them. The potassium in nuts is also key. Penn State researchers found that a couple of servings of potassium-packed pistachios a day can lower blood pressure and reduce the strain stress puts on your heart.</a:t>
            </a:r>
          </a:p>
          <a:p>
            <a:pPr marL="0" indent="0">
              <a:buNone/>
            </a:pPr>
            <a:endParaRPr lang="en-US" altLang="en-US" sz="2400" dirty="0"/>
          </a:p>
        </p:txBody>
      </p:sp>
      <p:sp>
        <p:nvSpPr>
          <p:cNvPr id="73" name="Rectangle 7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092" name="Picture 6" descr="C:\Users\Tracy\Pictures\Lecture Photos\hiding.jpg">
            <a:extLst>
              <a:ext uri="{FF2B5EF4-FFF2-40B4-BE49-F238E27FC236}">
                <a16:creationId xmlns:a16="http://schemas.microsoft.com/office/drawing/2014/main" id="{A513E251-E84D-4D7E-8544-1EB342C6464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755848" y="807593"/>
            <a:ext cx="5319358" cy="5239568"/>
          </a:xfrm>
          <a:prstGeom prst="rect">
            <a:avLst/>
          </a:prstGeom>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EA74E549-711A-4545-BD17-E3D26BB51E37}"/>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altLang="en-US" kern="1200">
                <a:solidFill>
                  <a:schemeClr val="tx1"/>
                </a:solidFill>
                <a:latin typeface="+mj-lt"/>
                <a:ea typeface="+mj-ea"/>
                <a:cs typeface="+mj-cs"/>
              </a:rPr>
              <a:t>Eat Healthy Cont…</a:t>
            </a:r>
          </a:p>
        </p:txBody>
      </p:sp>
      <p:sp>
        <p:nvSpPr>
          <p:cNvPr id="90115" name="Content Placeholder 2">
            <a:extLst>
              <a:ext uri="{FF2B5EF4-FFF2-40B4-BE49-F238E27FC236}">
                <a16:creationId xmlns:a16="http://schemas.microsoft.com/office/drawing/2014/main" id="{59B0559C-3057-4407-9E25-22E96674B12A}"/>
              </a:ext>
            </a:extLst>
          </p:cNvPr>
          <p:cNvSpPr>
            <a:spLocks noGrp="1"/>
          </p:cNvSpPr>
          <p:nvPr>
            <p:ph sz="half" idx="1"/>
          </p:nvPr>
        </p:nvSpPr>
        <p:spPr>
          <a:xfrm>
            <a:off x="294968" y="2438400"/>
            <a:ext cx="4203290" cy="3785419"/>
          </a:xfrm>
        </p:spPr>
        <p:txBody>
          <a:bodyPr vert="horz" lIns="91440" tIns="45720" rIns="91440" bIns="45720" rtlCol="0">
            <a:normAutofit/>
          </a:bodyPr>
          <a:lstStyle/>
          <a:p>
            <a:pPr marL="0" indent="0">
              <a:buNone/>
            </a:pPr>
            <a:r>
              <a:rPr lang="en-US" altLang="en-US" sz="2400" b="1" dirty="0"/>
              <a:t>Red Peppers</a:t>
            </a:r>
            <a:r>
              <a:rPr lang="en-US" altLang="en-US" sz="2400" dirty="0"/>
              <a:t>--While oranges get all of the vitamin C hype, red peppers have twice as much. In a study in the magazine </a:t>
            </a:r>
            <a:r>
              <a:rPr lang="en-US" altLang="en-US" sz="2400" dirty="0" err="1"/>
              <a:t>Pyschopharmacology</a:t>
            </a:r>
            <a:r>
              <a:rPr lang="en-US" altLang="en-US" sz="2400" dirty="0"/>
              <a:t>, people who took high doses of C before engaging in stress-inducing activities had lower blood pressure and recovered faster from the </a:t>
            </a:r>
            <a:r>
              <a:rPr lang="en-US" altLang="en-US" sz="2400" dirty="0" err="1"/>
              <a:t>coritsol</a:t>
            </a:r>
            <a:r>
              <a:rPr lang="en-US" altLang="en-US" sz="2400" dirty="0"/>
              <a:t> surge than those who got a placebo.</a:t>
            </a:r>
          </a:p>
          <a:p>
            <a:pPr marL="0" indent="0">
              <a:buNone/>
            </a:pPr>
            <a:endParaRPr lang="en-US" altLang="en-US" sz="2400" dirty="0"/>
          </a:p>
        </p:txBody>
      </p:sp>
      <p:sp>
        <p:nvSpPr>
          <p:cNvPr id="73" name="Rectangle 7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116" name="Content Placeholder 4" descr="Angry People.jpg">
            <a:extLst>
              <a:ext uri="{FF2B5EF4-FFF2-40B4-BE49-F238E27FC236}">
                <a16:creationId xmlns:a16="http://schemas.microsoft.com/office/drawing/2014/main" id="{7FA2A01A-37E9-4D79-BB91-F4427A11910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405862" y="1320611"/>
            <a:ext cx="6019331" cy="4213531"/>
          </a:xfrm>
          <a:prstGeom prst="rect">
            <a:avLst/>
          </a:prstGeom>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30639865-67C8-4280-B437-71614E536606}"/>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altLang="en-US"/>
              <a:t>Eat Healthy Cont…</a:t>
            </a:r>
          </a:p>
        </p:txBody>
      </p:sp>
      <p:sp>
        <p:nvSpPr>
          <p:cNvPr id="91139" name="Content Placeholder 2">
            <a:extLst>
              <a:ext uri="{FF2B5EF4-FFF2-40B4-BE49-F238E27FC236}">
                <a16:creationId xmlns:a16="http://schemas.microsoft.com/office/drawing/2014/main" id="{A7FC1F55-093F-4DAC-9F9B-FFAC65FE6C7D}"/>
              </a:ext>
            </a:extLst>
          </p:cNvPr>
          <p:cNvSpPr>
            <a:spLocks noGrp="1"/>
          </p:cNvSpPr>
          <p:nvPr>
            <p:ph sz="half" idx="1"/>
          </p:nvPr>
        </p:nvSpPr>
        <p:spPr>
          <a:xfrm>
            <a:off x="4965431" y="2438400"/>
            <a:ext cx="6586489" cy="3785419"/>
          </a:xfrm>
        </p:spPr>
        <p:txBody>
          <a:bodyPr vert="horz" lIns="91440" tIns="45720" rIns="91440" bIns="45720" rtlCol="0">
            <a:normAutofit/>
          </a:bodyPr>
          <a:lstStyle/>
          <a:p>
            <a:pPr marL="0" indent="0">
              <a:buNone/>
            </a:pPr>
            <a:r>
              <a:rPr lang="en-US" altLang="en-US" sz="2600" b="1" dirty="0"/>
              <a:t>Salmon</a:t>
            </a:r>
            <a:r>
              <a:rPr lang="en-US" altLang="en-US" sz="2600" dirty="0"/>
              <a:t>--In a study in the magazine Brain, Behavior, and Immunity people who took a daily omega-3 supplement for 12 weeks reduced their anxiety by 20% compared to the placebo group. Shoot for eating at least two servings of salmon a week or take an Omega-3 supplement.</a:t>
            </a:r>
          </a:p>
          <a:p>
            <a:pPr marL="0" indent="0">
              <a:buNone/>
            </a:pPr>
            <a:endParaRPr lang="en-US" altLang="en-US" sz="2600" dirty="0"/>
          </a:p>
        </p:txBody>
      </p:sp>
      <p:pic>
        <p:nvPicPr>
          <p:cNvPr id="91140" name="Content Placeholder 4" descr="back biters.jpg">
            <a:extLst>
              <a:ext uri="{FF2B5EF4-FFF2-40B4-BE49-F238E27FC236}">
                <a16:creationId xmlns:a16="http://schemas.microsoft.com/office/drawing/2014/main" id="{B8DA688C-CDFC-4E9B-8BF8-CC445E814B4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3467" r="1" b="1"/>
          <a:stretch/>
        </p:blipFill>
        <p:spPr>
          <a:xfrm>
            <a:off x="20" y="10"/>
            <a:ext cx="4635571" cy="6857990"/>
          </a:xfrm>
          <a:prstGeom prst="rect">
            <a:avLst/>
          </a:prstGeom>
          <a:effectLst/>
        </p:spPr>
      </p:pic>
      <p:cxnSp>
        <p:nvCxnSpPr>
          <p:cNvPr id="73" name="Straight Connector 7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2" name="Title 1">
            <a:extLst>
              <a:ext uri="{FF2B5EF4-FFF2-40B4-BE49-F238E27FC236}">
                <a16:creationId xmlns:a16="http://schemas.microsoft.com/office/drawing/2014/main" id="{C666B606-66CE-47D9-A8A6-BEFF3EB2AD41}"/>
              </a:ext>
            </a:extLst>
          </p:cNvPr>
          <p:cNvSpPr>
            <a:spLocks noGrp="1"/>
          </p:cNvSpPr>
          <p:nvPr>
            <p:ph type="title"/>
          </p:nvPr>
        </p:nvSpPr>
        <p:spPr>
          <a:xfrm>
            <a:off x="7239014" y="525982"/>
            <a:ext cx="4282983" cy="1200361"/>
          </a:xfrm>
        </p:spPr>
        <p:txBody>
          <a:bodyPr vert="horz" lIns="91440" tIns="45720" rIns="91440" bIns="45720" rtlCol="0" anchor="b">
            <a:normAutofit/>
          </a:bodyPr>
          <a:lstStyle/>
          <a:p>
            <a:r>
              <a:rPr lang="en-US" altLang="en-US" sz="3600" kern="1200">
                <a:solidFill>
                  <a:schemeClr val="tx1"/>
                </a:solidFill>
                <a:latin typeface="+mj-lt"/>
                <a:ea typeface="+mj-ea"/>
                <a:cs typeface="+mj-cs"/>
              </a:rPr>
              <a:t>Eat Healthy Cont…</a:t>
            </a:r>
          </a:p>
        </p:txBody>
      </p:sp>
      <p:sp>
        <p:nvSpPr>
          <p:cNvPr id="75" name="Rectangle 7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64" name="Content Placeholder 2">
            <a:extLst>
              <a:ext uri="{FF2B5EF4-FFF2-40B4-BE49-F238E27FC236}">
                <a16:creationId xmlns:a16="http://schemas.microsoft.com/office/drawing/2014/main" id="{9BD28A72-960F-4E4E-8802-E0BF21C4650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76244" y="716642"/>
            <a:ext cx="5628018" cy="5191846"/>
          </a:xfrm>
          <a:prstGeom prst="rect">
            <a:avLst/>
          </a:prstGeom>
        </p:spPr>
      </p:pic>
      <p:sp>
        <p:nvSpPr>
          <p:cNvPr id="79" name="Rectangle 7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3" name="Content Placeholder 2">
            <a:extLst>
              <a:ext uri="{FF2B5EF4-FFF2-40B4-BE49-F238E27FC236}">
                <a16:creationId xmlns:a16="http://schemas.microsoft.com/office/drawing/2014/main" id="{21FBEA84-2A05-4A45-A7F3-4B047EE942D8}"/>
              </a:ext>
            </a:extLst>
          </p:cNvPr>
          <p:cNvSpPr>
            <a:spLocks noGrp="1"/>
          </p:cNvSpPr>
          <p:nvPr>
            <p:ph sz="half" idx="1"/>
          </p:nvPr>
        </p:nvSpPr>
        <p:spPr>
          <a:xfrm>
            <a:off x="6622026" y="2031101"/>
            <a:ext cx="5348423" cy="3511943"/>
          </a:xfrm>
        </p:spPr>
        <p:txBody>
          <a:bodyPr vert="horz" lIns="91440" tIns="45720" rIns="91440" bIns="45720" rtlCol="0" anchor="ctr">
            <a:noAutofit/>
          </a:bodyPr>
          <a:lstStyle/>
          <a:p>
            <a:pPr marL="0" indent="0">
              <a:buNone/>
            </a:pPr>
            <a:r>
              <a:rPr lang="en-US" altLang="en-US" sz="2400" b="1" dirty="0"/>
              <a:t>Spinach</a:t>
            </a:r>
            <a:r>
              <a:rPr lang="en-US" altLang="en-US" sz="2400" dirty="0"/>
              <a:t>--This leafy-green veggie is rich in stress-busting magnesium. People with low-magnesium levels (most of us) are more likely to have elevated C-reactive protein levels. Research shows people with high C-reactive protein levels are more stressed and at a greater risk for depression. And since magnesium gets flushed out of the body when you’re stressed, it’s crucial to get enough.</a:t>
            </a:r>
          </a:p>
        </p:txBody>
      </p:sp>
      <p:sp>
        <p:nvSpPr>
          <p:cNvPr id="81" name="Rectangle 8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87" name="Title 1">
            <a:extLst>
              <a:ext uri="{FF2B5EF4-FFF2-40B4-BE49-F238E27FC236}">
                <a16:creationId xmlns:a16="http://schemas.microsoft.com/office/drawing/2014/main" id="{E8A56C83-8027-4FAE-A3AA-AF0C1871FACF}"/>
              </a:ext>
            </a:extLst>
          </p:cNvPr>
          <p:cNvSpPr>
            <a:spLocks noGrp="1"/>
          </p:cNvSpPr>
          <p:nvPr>
            <p:ph type="title"/>
          </p:nvPr>
        </p:nvSpPr>
        <p:spPr>
          <a:xfrm>
            <a:off x="7239014" y="525982"/>
            <a:ext cx="4282983" cy="1200361"/>
          </a:xfrm>
        </p:spPr>
        <p:txBody>
          <a:bodyPr vert="horz" lIns="91440" tIns="45720" rIns="91440" bIns="45720" rtlCol="0" anchor="b">
            <a:normAutofit/>
          </a:bodyPr>
          <a:lstStyle/>
          <a:p>
            <a:r>
              <a:rPr lang="en-US" altLang="en-US" sz="3600" kern="1200">
                <a:solidFill>
                  <a:schemeClr val="tx1"/>
                </a:solidFill>
                <a:latin typeface="+mj-lt"/>
                <a:ea typeface="+mj-ea"/>
                <a:cs typeface="+mj-cs"/>
              </a:rPr>
              <a:t>Eat Healthy Cont…</a:t>
            </a:r>
          </a:p>
        </p:txBody>
      </p:sp>
      <p:sp>
        <p:nvSpPr>
          <p:cNvPr id="75" name="Rectangle 7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186" name="Content Placeholder 2">
            <a:extLst>
              <a:ext uri="{FF2B5EF4-FFF2-40B4-BE49-F238E27FC236}">
                <a16:creationId xmlns:a16="http://schemas.microsoft.com/office/drawing/2014/main" id="{F74EEF3C-81FE-43D7-A182-86A471ED5CE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721510" y="650494"/>
            <a:ext cx="5337485" cy="5324142"/>
          </a:xfrm>
          <a:prstGeom prst="rect">
            <a:avLst/>
          </a:prstGeom>
        </p:spPr>
      </p:pic>
      <p:sp>
        <p:nvSpPr>
          <p:cNvPr id="79" name="Rectangle 7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88" name="Content Placeholder 2">
            <a:extLst>
              <a:ext uri="{FF2B5EF4-FFF2-40B4-BE49-F238E27FC236}">
                <a16:creationId xmlns:a16="http://schemas.microsoft.com/office/drawing/2014/main" id="{27D3DC97-BD08-4B8E-A4B7-CDD85271AFAF}"/>
              </a:ext>
            </a:extLst>
          </p:cNvPr>
          <p:cNvSpPr>
            <a:spLocks noGrp="1"/>
          </p:cNvSpPr>
          <p:nvPr>
            <p:ph sz="half" idx="1"/>
          </p:nvPr>
        </p:nvSpPr>
        <p:spPr>
          <a:xfrm>
            <a:off x="6558616" y="2190915"/>
            <a:ext cx="5348423" cy="3511943"/>
          </a:xfrm>
        </p:spPr>
        <p:txBody>
          <a:bodyPr vert="horz" lIns="91440" tIns="45720" rIns="91440" bIns="45720" rtlCol="0" anchor="ctr">
            <a:noAutofit/>
          </a:bodyPr>
          <a:lstStyle/>
          <a:p>
            <a:pPr marL="0" indent="0">
              <a:buNone/>
            </a:pPr>
            <a:r>
              <a:rPr lang="en-US" altLang="en-US" sz="2400" b="1" dirty="0"/>
              <a:t>Dark Chocolate</a:t>
            </a:r>
            <a:r>
              <a:rPr lang="en-US" altLang="en-US" sz="2400" dirty="0"/>
              <a:t>--If you crave chocolate when you’re on edge, have some. Research in the Journal of Proteome Research showed people who ate about 1 ounce daily for two weeks had lower cortisol and fight-or-flight hormone levels. To reap the feel-better rewards, choose chocolate that’s at least 70% cocoa. And remember, dark chocolate is a high-calorie food, so mind your portions.</a:t>
            </a:r>
          </a:p>
          <a:p>
            <a:pPr marL="0" indent="0">
              <a:buNone/>
            </a:pPr>
            <a:endParaRPr lang="en-US" altLang="en-US" sz="2400" dirty="0"/>
          </a:p>
        </p:txBody>
      </p:sp>
      <p:sp>
        <p:nvSpPr>
          <p:cNvPr id="81" name="Rectangle 8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10" name="Title 1">
            <a:extLst>
              <a:ext uri="{FF2B5EF4-FFF2-40B4-BE49-F238E27FC236}">
                <a16:creationId xmlns:a16="http://schemas.microsoft.com/office/drawing/2014/main" id="{7946939C-7303-48E9-9024-C2E75FC7B238}"/>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altLang="en-US" sz="4000"/>
              <a:t>Tea</a:t>
            </a:r>
          </a:p>
        </p:txBody>
      </p:sp>
      <p:grpSp>
        <p:nvGrpSpPr>
          <p:cNvPr id="75" name="Group 7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6" name="Rectangle 7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11" name="Content Placeholder 2">
            <a:extLst>
              <a:ext uri="{FF2B5EF4-FFF2-40B4-BE49-F238E27FC236}">
                <a16:creationId xmlns:a16="http://schemas.microsoft.com/office/drawing/2014/main" id="{A388FE19-A3A7-4C61-BE17-BE1749BDC87D}"/>
              </a:ext>
            </a:extLst>
          </p:cNvPr>
          <p:cNvSpPr>
            <a:spLocks noGrp="1"/>
          </p:cNvSpPr>
          <p:nvPr>
            <p:ph sz="half" idx="1"/>
          </p:nvPr>
        </p:nvSpPr>
        <p:spPr>
          <a:xfrm>
            <a:off x="590719" y="2330505"/>
            <a:ext cx="4803113" cy="3979585"/>
          </a:xfrm>
        </p:spPr>
        <p:txBody>
          <a:bodyPr vert="horz" lIns="91440" tIns="45720" rIns="91440" bIns="45720" rtlCol="0" anchor="ctr">
            <a:normAutofit/>
          </a:bodyPr>
          <a:lstStyle/>
          <a:p>
            <a:pPr marL="0" indent="0">
              <a:buNone/>
            </a:pPr>
            <a:r>
              <a:rPr lang="en-US" altLang="en-US" sz="2400" b="1" dirty="0"/>
              <a:t>Tea</a:t>
            </a:r>
            <a:r>
              <a:rPr lang="en-US" altLang="en-US" sz="2400" dirty="0"/>
              <a:t>--A study from University College London discovered that tea drinkers destressed faster and had lower cortisol levels than those who drank a placebo. In the  British Isles, they even practice something called “</a:t>
            </a:r>
            <a:r>
              <a:rPr lang="en-US" altLang="en-US" sz="2400" dirty="0" err="1"/>
              <a:t>elevenses</a:t>
            </a:r>
            <a:r>
              <a:rPr lang="en-US" altLang="en-US" sz="2400" dirty="0"/>
              <a:t>.” It refers to a cup of tea and light snack that usually is taken at or around 11 a.m.</a:t>
            </a:r>
          </a:p>
          <a:p>
            <a:pPr marL="0" indent="0">
              <a:buNone/>
            </a:pPr>
            <a:endParaRPr lang="en-US" altLang="en-US" sz="2400" dirty="0"/>
          </a:p>
        </p:txBody>
      </p:sp>
      <p:sp>
        <p:nvSpPr>
          <p:cNvPr id="81" name="Rectangle 8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212" name="Content Placeholder 4" descr="How far you have to go.jpg">
            <a:extLst>
              <a:ext uri="{FF2B5EF4-FFF2-40B4-BE49-F238E27FC236}">
                <a16:creationId xmlns:a16="http://schemas.microsoft.com/office/drawing/2014/main" id="{679201F2-FA55-4A1D-A779-AB43CD57A98D}"/>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2" b="1832"/>
          <a:stretch/>
        </p:blipFill>
        <p:spPr>
          <a:xfrm>
            <a:off x="5977788" y="799352"/>
            <a:ext cx="5425410" cy="5259296"/>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58" name="Title 1">
            <a:extLst>
              <a:ext uri="{FF2B5EF4-FFF2-40B4-BE49-F238E27FC236}">
                <a16:creationId xmlns:a16="http://schemas.microsoft.com/office/drawing/2014/main" id="{BE8607B3-87AC-4E39-AB5C-180C57ACD033}"/>
              </a:ext>
            </a:extLst>
          </p:cNvPr>
          <p:cNvSpPr>
            <a:spLocks noGrp="1"/>
          </p:cNvSpPr>
          <p:nvPr>
            <p:ph type="title"/>
          </p:nvPr>
        </p:nvSpPr>
        <p:spPr>
          <a:xfrm>
            <a:off x="7320466" y="609600"/>
            <a:ext cx="4140014" cy="1330839"/>
          </a:xfrm>
        </p:spPr>
        <p:txBody>
          <a:bodyPr vert="horz" lIns="91440" tIns="45720" rIns="91440" bIns="45720" rtlCol="0" anchor="ctr">
            <a:normAutofit/>
          </a:bodyPr>
          <a:lstStyle/>
          <a:p>
            <a:r>
              <a:rPr lang="en-US" altLang="en-US"/>
              <a:t>Exercise </a:t>
            </a:r>
          </a:p>
        </p:txBody>
      </p:sp>
      <p:pic>
        <p:nvPicPr>
          <p:cNvPr id="96260" name="Picture 5" descr="F:\motivation779.jpg">
            <a:extLst>
              <a:ext uri="{FF2B5EF4-FFF2-40B4-BE49-F238E27FC236}">
                <a16:creationId xmlns:a16="http://schemas.microsoft.com/office/drawing/2014/main" id="{E9B85C97-A3E7-42DF-AA82-7483C5EFF8A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620"/>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96259" name="Content Placeholder 2">
            <a:extLst>
              <a:ext uri="{FF2B5EF4-FFF2-40B4-BE49-F238E27FC236}">
                <a16:creationId xmlns:a16="http://schemas.microsoft.com/office/drawing/2014/main" id="{22439988-0151-4FF1-ADD5-92659795246B}"/>
              </a:ext>
            </a:extLst>
          </p:cNvPr>
          <p:cNvSpPr>
            <a:spLocks noGrp="1"/>
          </p:cNvSpPr>
          <p:nvPr>
            <p:ph sz="half" idx="1"/>
          </p:nvPr>
        </p:nvSpPr>
        <p:spPr>
          <a:xfrm>
            <a:off x="6489290" y="2194102"/>
            <a:ext cx="5442155" cy="3908586"/>
          </a:xfrm>
        </p:spPr>
        <p:txBody>
          <a:bodyPr vert="horz" lIns="91440" tIns="45720" rIns="91440" bIns="45720" rtlCol="0">
            <a:normAutofit/>
          </a:bodyPr>
          <a:lstStyle/>
          <a:p>
            <a:r>
              <a:rPr lang="en-US" altLang="en-US" dirty="0"/>
              <a:t>Exercise is a stress reliever and is healthy for your circulation and blood supply…</a:t>
            </a:r>
          </a:p>
          <a:p>
            <a:endParaRPr lang="en-US" altLang="en-US" dirty="0"/>
          </a:p>
          <a:p>
            <a:r>
              <a:rPr lang="en-US" altLang="en-US" dirty="0"/>
              <a:t>Failing to plan, is planning to fail</a:t>
            </a:r>
          </a:p>
          <a:p>
            <a:endParaRPr lang="en-US" altLang="en-US" dirty="0"/>
          </a:p>
          <a:p>
            <a:r>
              <a:rPr lang="en-US" altLang="en-US" dirty="0"/>
              <a:t>Get more info…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1" name="Content Placeholder 7">
            <a:extLst>
              <a:ext uri="{FF2B5EF4-FFF2-40B4-BE49-F238E27FC236}">
                <a16:creationId xmlns:a16="http://schemas.microsoft.com/office/drawing/2014/main" id="{FA57F879-B318-4D88-A619-2AE0FB8B5A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116752" y="457200"/>
            <a:ext cx="5958496" cy="5943600"/>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7282" name="Title 1">
            <a:extLst>
              <a:ext uri="{FF2B5EF4-FFF2-40B4-BE49-F238E27FC236}">
                <a16:creationId xmlns:a16="http://schemas.microsoft.com/office/drawing/2014/main" id="{46E60C15-20EF-4467-8E91-BFC771896E15}"/>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altLang="en-US" sz="4000" kern="1200">
                <a:solidFill>
                  <a:srgbClr val="FFFFFF"/>
                </a:solidFill>
                <a:latin typeface="+mj-lt"/>
                <a:ea typeface="+mj-ea"/>
                <a:cs typeface="+mj-cs"/>
              </a:rPr>
              <a:t>Motivation Continue</a:t>
            </a:r>
          </a:p>
        </p:txBody>
      </p:sp>
      <p:pic>
        <p:nvPicPr>
          <p:cNvPr id="97283" name="Content Placeholder 5" descr="motivation264.jpg">
            <a:extLst>
              <a:ext uri="{FF2B5EF4-FFF2-40B4-BE49-F238E27FC236}">
                <a16:creationId xmlns:a16="http://schemas.microsoft.com/office/drawing/2014/main" id="{05ADC915-CB24-4946-BF3E-A073221ABF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893958" y="467208"/>
            <a:ext cx="4442688" cy="5923584"/>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5ABF92B9-3A97-4D32-A049-B89769953C47}"/>
              </a:ext>
            </a:extLst>
          </p:cNvPr>
          <p:cNvSpPr>
            <a:spLocks noGrp="1"/>
          </p:cNvSpPr>
          <p:nvPr>
            <p:ph type="title"/>
          </p:nvPr>
        </p:nvSpPr>
        <p:spPr/>
        <p:txBody>
          <a:bodyPr/>
          <a:lstStyle/>
          <a:p>
            <a:r>
              <a:rPr lang="en-US" altLang="en-US"/>
              <a:t>Take Care of You</a:t>
            </a:r>
          </a:p>
        </p:txBody>
      </p:sp>
      <p:graphicFrame>
        <p:nvGraphicFramePr>
          <p:cNvPr id="98311" name="Content Placeholder 2">
            <a:extLst>
              <a:ext uri="{FF2B5EF4-FFF2-40B4-BE49-F238E27FC236}">
                <a16:creationId xmlns:a16="http://schemas.microsoft.com/office/drawing/2014/main" id="{63221C3C-5DA7-456D-9FC7-0DB157286D47}"/>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8308" name="Content Placeholder 4" descr="creativity.jpg">
            <a:extLst>
              <a:ext uri="{FF2B5EF4-FFF2-40B4-BE49-F238E27FC236}">
                <a16:creationId xmlns:a16="http://schemas.microsoft.com/office/drawing/2014/main" id="{E43E4434-0770-47AB-B12F-191A4DC217D3}"/>
              </a:ext>
            </a:extLst>
          </p:cNvPr>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a:xfrm>
            <a:off x="6096000" y="1879600"/>
            <a:ext cx="5656263" cy="4243388"/>
          </a:xfrm>
        </p:spPr>
      </p:pic>
      <p:sp>
        <p:nvSpPr>
          <p:cNvPr id="98309" name="TextBox 1">
            <a:extLst>
              <a:ext uri="{FF2B5EF4-FFF2-40B4-BE49-F238E27FC236}">
                <a16:creationId xmlns:a16="http://schemas.microsoft.com/office/drawing/2014/main" id="{63874B3E-825C-42AE-8BE2-D92571F32646}"/>
              </a:ext>
            </a:extLst>
          </p:cNvPr>
          <p:cNvSpPr txBox="1">
            <a:spLocks noChangeArrowheads="1"/>
          </p:cNvSpPr>
          <p:nvPr/>
        </p:nvSpPr>
        <p:spPr bwMode="auto">
          <a:xfrm>
            <a:off x="8208656" y="6281994"/>
            <a:ext cx="1154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latin typeface="Garamond" panose="02020404030301010803" pitchFamily="18" charset="0"/>
              </a:rPr>
              <a:t>Plan ahead</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23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331" name="Content Placeholder 7">
            <a:extLst>
              <a:ext uri="{FF2B5EF4-FFF2-40B4-BE49-F238E27FC236}">
                <a16:creationId xmlns:a16="http://schemas.microsoft.com/office/drawing/2014/main" id="{BEB3EA62-2BD5-4B23-B746-1B89A577C6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454780" y="643467"/>
            <a:ext cx="7282439" cy="5571066"/>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355" name="Content Placeholder 6" descr="preventing burnout2.jpg">
            <a:extLst>
              <a:ext uri="{FF2B5EF4-FFF2-40B4-BE49-F238E27FC236}">
                <a16:creationId xmlns:a16="http://schemas.microsoft.com/office/drawing/2014/main" id="{14D95F69-30F4-4810-B265-FD28B76E30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124200" y="457200"/>
            <a:ext cx="5943600" cy="5943600"/>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379" name="Content Placeholder 6" descr="preventing brunout4.jpg">
            <a:extLst>
              <a:ext uri="{FF2B5EF4-FFF2-40B4-BE49-F238E27FC236}">
                <a16:creationId xmlns:a16="http://schemas.microsoft.com/office/drawing/2014/main" id="{1BE54F29-9F0C-4380-841A-B8693BAF0D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124200" y="457200"/>
            <a:ext cx="5943600" cy="5943600"/>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02" name="Content Placeholder 3">
            <a:extLst>
              <a:ext uri="{FF2B5EF4-FFF2-40B4-BE49-F238E27FC236}">
                <a16:creationId xmlns:a16="http://schemas.microsoft.com/office/drawing/2014/main" id="{99126E5F-4742-416A-B5EE-9130E3F0DF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259394" y="0"/>
            <a:ext cx="5723785" cy="6896128"/>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703574-6FFC-4524-9A76-3EE3164F39AC}"/>
              </a:ext>
            </a:extLst>
          </p:cNvPr>
          <p:cNvSpPr>
            <a:spLocks noGrp="1"/>
          </p:cNvSpPr>
          <p:nvPr>
            <p:ph type="title"/>
          </p:nvPr>
        </p:nvSpPr>
        <p:spPr>
          <a:xfrm>
            <a:off x="645064" y="525982"/>
            <a:ext cx="4282983" cy="1200361"/>
          </a:xfrm>
        </p:spPr>
        <p:txBody>
          <a:bodyPr vert="horz" lIns="91440" tIns="45720" rIns="91440" bIns="45720" rtlCol="0" anchor="b">
            <a:normAutofit/>
          </a:bodyPr>
          <a:lstStyle/>
          <a:p>
            <a:pPr marL="54864">
              <a:defRPr/>
            </a:pPr>
            <a:r>
              <a:rPr lang="en-US" sz="3600" kern="1200">
                <a:solidFill>
                  <a:schemeClr val="tx1"/>
                </a:solidFill>
                <a:latin typeface="+mj-lt"/>
                <a:ea typeface="+mj-ea"/>
                <a:cs typeface="+mj-cs"/>
              </a:rPr>
              <a:t>Review</a:t>
            </a:r>
          </a:p>
        </p:txBody>
      </p:sp>
      <p:sp>
        <p:nvSpPr>
          <p:cNvPr id="75" name="Rectangle 7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7" name="Content Placeholder 2">
            <a:extLst>
              <a:ext uri="{FF2B5EF4-FFF2-40B4-BE49-F238E27FC236}">
                <a16:creationId xmlns:a16="http://schemas.microsoft.com/office/drawing/2014/main" id="{23472167-A880-4711-9288-DA062401DF04}"/>
              </a:ext>
            </a:extLst>
          </p:cNvPr>
          <p:cNvSpPr>
            <a:spLocks noGrp="1"/>
          </p:cNvSpPr>
          <p:nvPr>
            <p:ph sz="half" idx="1"/>
          </p:nvPr>
        </p:nvSpPr>
        <p:spPr>
          <a:xfrm>
            <a:off x="298884" y="2556232"/>
            <a:ext cx="5076326" cy="3511943"/>
          </a:xfrm>
        </p:spPr>
        <p:txBody>
          <a:bodyPr vert="horz" lIns="91440" tIns="45720" rIns="91440" bIns="45720" rtlCol="0" anchor="ctr">
            <a:normAutofit/>
          </a:bodyPr>
          <a:lstStyle/>
          <a:p>
            <a:r>
              <a:rPr lang="en-US" altLang="en-US" dirty="0"/>
              <a:t>Defining Burnout</a:t>
            </a:r>
          </a:p>
          <a:p>
            <a:r>
              <a:rPr lang="en-US" altLang="en-US" dirty="0"/>
              <a:t>The Importance of Identifying Burnout</a:t>
            </a:r>
          </a:p>
          <a:p>
            <a:r>
              <a:rPr lang="en-US" altLang="en-US" dirty="0"/>
              <a:t>Signs of Burnout</a:t>
            </a:r>
          </a:p>
          <a:p>
            <a:r>
              <a:rPr lang="en-US" altLang="en-US" dirty="0"/>
              <a:t>Factors Contributing To Burnout</a:t>
            </a:r>
          </a:p>
          <a:p>
            <a:r>
              <a:rPr lang="en-US" altLang="en-US" dirty="0"/>
              <a:t>Helpful Hints in Combating Burnout</a:t>
            </a:r>
          </a:p>
          <a:p>
            <a:endParaRPr lang="en-US" altLang="en-US" dirty="0"/>
          </a:p>
          <a:p>
            <a:endParaRPr lang="en-US" altLang="en-US" dirty="0"/>
          </a:p>
        </p:txBody>
      </p:sp>
      <p:sp>
        <p:nvSpPr>
          <p:cNvPr id="77" name="Rectangle 7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28" name="Content Placeholder 3">
            <a:extLst>
              <a:ext uri="{FF2B5EF4-FFF2-40B4-BE49-F238E27FC236}">
                <a16:creationId xmlns:a16="http://schemas.microsoft.com/office/drawing/2014/main" id="{7BC4C967-C048-4867-BD12-A72B72C8ED7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6139676" y="650494"/>
            <a:ext cx="5324142" cy="5324142"/>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Freeform: Shape 14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676" name="Rectangle 4">
            <a:extLst>
              <a:ext uri="{FF2B5EF4-FFF2-40B4-BE49-F238E27FC236}">
                <a16:creationId xmlns:a16="http://schemas.microsoft.com/office/drawing/2014/main" id="{D0790AC4-4AE9-4DEA-BAC3-FBBD0A1541C6}"/>
              </a:ext>
            </a:extLst>
          </p:cNvPr>
          <p:cNvSpPr>
            <a:spLocks noGrp="1" noChangeArrowheads="1"/>
          </p:cNvSpPr>
          <p:nvPr>
            <p:ph type="ctrTitle"/>
          </p:nvPr>
        </p:nvSpPr>
        <p:spPr>
          <a:xfrm>
            <a:off x="660041" y="2767106"/>
            <a:ext cx="2880828" cy="3071906"/>
          </a:xfrm>
        </p:spPr>
        <p:txBody>
          <a:bodyPr rtlCol="0" anchor="t">
            <a:normAutofit/>
          </a:bodyPr>
          <a:lstStyle/>
          <a:p>
            <a:pPr algn="l">
              <a:defRPr/>
            </a:pPr>
            <a:r>
              <a:rPr lang="en-US" sz="4000">
                <a:solidFill>
                  <a:srgbClr val="FFFFFF"/>
                </a:solidFill>
              </a:rPr>
              <a:t>Questions?</a:t>
            </a:r>
          </a:p>
        </p:txBody>
      </p:sp>
      <p:sp>
        <p:nvSpPr>
          <p:cNvPr id="45059" name="Rectangle 5">
            <a:extLst>
              <a:ext uri="{FF2B5EF4-FFF2-40B4-BE49-F238E27FC236}">
                <a16:creationId xmlns:a16="http://schemas.microsoft.com/office/drawing/2014/main" id="{6DAEE0F3-1F74-4E2E-8BC0-B045B2A09D4D}"/>
              </a:ext>
            </a:extLst>
          </p:cNvPr>
          <p:cNvSpPr>
            <a:spLocks noGrp="1" noChangeArrowheads="1"/>
          </p:cNvSpPr>
          <p:nvPr>
            <p:ph type="subTitle" idx="1"/>
          </p:nvPr>
        </p:nvSpPr>
        <p:spPr>
          <a:xfrm>
            <a:off x="354105" y="740656"/>
            <a:ext cx="3581402" cy="1677334"/>
          </a:xfrm>
        </p:spPr>
        <p:txBody>
          <a:bodyPr rtlCol="0" anchor="b">
            <a:normAutofit/>
          </a:bodyPr>
          <a:lstStyle/>
          <a:p>
            <a:pPr algn="l">
              <a:spcBef>
                <a:spcPct val="0"/>
              </a:spcBef>
              <a:spcAft>
                <a:spcPts val="600"/>
              </a:spcAft>
              <a:defRPr/>
            </a:pPr>
            <a:r>
              <a:rPr lang="en-US" sz="3000" dirty="0">
                <a:solidFill>
                  <a:srgbClr val="FFFFFF"/>
                </a:solidFill>
              </a:rPr>
              <a:t>Thank You </a:t>
            </a:r>
          </a:p>
          <a:p>
            <a:pPr algn="l">
              <a:spcBef>
                <a:spcPct val="0"/>
              </a:spcBef>
              <a:spcAft>
                <a:spcPts val="600"/>
              </a:spcAft>
              <a:defRPr/>
            </a:pPr>
            <a:r>
              <a:rPr lang="en-US" sz="3000" dirty="0">
                <a:solidFill>
                  <a:srgbClr val="FFFFFF"/>
                </a:solidFill>
                <a:highlight>
                  <a:srgbClr val="FFFF00"/>
                </a:highlight>
                <a:hlinkClick r:id="rId2"/>
              </a:rPr>
              <a:t>martralyn@msn.com</a:t>
            </a:r>
            <a:r>
              <a:rPr lang="en-US" sz="3000" dirty="0">
                <a:solidFill>
                  <a:srgbClr val="FFFFFF"/>
                </a:solidFill>
                <a:highlight>
                  <a:srgbClr val="FFFF00"/>
                </a:highlight>
              </a:rPr>
              <a:t> </a:t>
            </a:r>
          </a:p>
          <a:p>
            <a:pPr algn="l">
              <a:spcBef>
                <a:spcPct val="0"/>
              </a:spcBef>
              <a:spcAft>
                <a:spcPts val="600"/>
              </a:spcAft>
              <a:defRPr/>
            </a:pPr>
            <a:endParaRPr lang="en-US" sz="3000" dirty="0">
              <a:solidFill>
                <a:srgbClr val="FFFFFF"/>
              </a:solidFill>
            </a:endParaRPr>
          </a:p>
        </p:txBody>
      </p:sp>
      <p:pic>
        <p:nvPicPr>
          <p:cNvPr id="104452" name="Picture 2" descr="A close up of a logo&#10;&#10;Description generated with high confidence">
            <a:extLst>
              <a:ext uri="{FF2B5EF4-FFF2-40B4-BE49-F238E27FC236}">
                <a16:creationId xmlns:a16="http://schemas.microsoft.com/office/drawing/2014/main" id="{36681C94-1986-4E65-AC5B-4F848AC9515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02428" y="538701"/>
            <a:ext cx="7225748" cy="57805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2961</Words>
  <Application>Microsoft Office PowerPoint</Application>
  <PresentationFormat>Widescreen</PresentationFormat>
  <Paragraphs>271</Paragraphs>
  <Slides>97</Slides>
  <Notes>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97</vt:i4>
      </vt:variant>
    </vt:vector>
  </HeadingPairs>
  <TitlesOfParts>
    <vt:vector size="104" baseType="lpstr">
      <vt:lpstr>-apple-system</vt:lpstr>
      <vt:lpstr>Arial</vt:lpstr>
      <vt:lpstr>Calibri</vt:lpstr>
      <vt:lpstr>Calibri Light</vt:lpstr>
      <vt:lpstr>Garamond</vt:lpstr>
      <vt:lpstr>Wingdings 2</vt:lpstr>
      <vt:lpstr>Office Theme</vt:lpstr>
      <vt:lpstr>Preventing Burnout</vt:lpstr>
      <vt:lpstr>PowerPoint Presentation</vt:lpstr>
      <vt:lpstr>Overview</vt:lpstr>
      <vt:lpstr>Stress Across</vt:lpstr>
      <vt:lpstr>PowerPoint Presentation</vt:lpstr>
      <vt:lpstr>Article by Michael Sopher</vt:lpstr>
      <vt:lpstr>Cont…</vt:lpstr>
      <vt:lpstr>Top 3 Reasons for BO</vt:lpstr>
      <vt:lpstr>PowerPoint Presentation</vt:lpstr>
      <vt:lpstr>PowerPoint Presentation</vt:lpstr>
      <vt:lpstr>PowerPoint Presentation</vt:lpstr>
      <vt:lpstr>Two Types of People Get Burned out</vt:lpstr>
      <vt:lpstr>PowerPoint Presentation</vt:lpstr>
      <vt:lpstr>#1 Reason For Sickness</vt:lpstr>
      <vt:lpstr>Anxiety</vt:lpstr>
      <vt:lpstr>Worry or Fear</vt:lpstr>
      <vt:lpstr>Failure</vt:lpstr>
      <vt:lpstr>PowerPoint Presentation</vt:lpstr>
      <vt:lpstr>Defining Burnout</vt:lpstr>
      <vt:lpstr>Another Definition</vt:lpstr>
      <vt:lpstr>Stress Will Imprison You</vt:lpstr>
      <vt:lpstr>Importance of Identifying Burnout</vt:lpstr>
      <vt:lpstr>Identifying Burnout</vt:lpstr>
      <vt:lpstr>Identifying Burn Out Cont…</vt:lpstr>
      <vt:lpstr>Signs of Burnout</vt:lpstr>
      <vt:lpstr>PowerPoint Presentation</vt:lpstr>
      <vt:lpstr>Questions</vt:lpstr>
      <vt:lpstr>PowerPoint Presentation</vt:lpstr>
      <vt:lpstr>PowerPoint Presentation</vt:lpstr>
      <vt:lpstr>Conflict Occurs</vt:lpstr>
      <vt:lpstr>1926 Mary P. Follett</vt:lpstr>
      <vt:lpstr>PowerPoint Presentation</vt:lpstr>
      <vt:lpstr>Who Gets Burned Out?</vt:lpstr>
      <vt:lpstr>PowerPoint Presentation</vt:lpstr>
      <vt:lpstr>Employee Burnout Signs</vt:lpstr>
      <vt:lpstr>Contributing Factors</vt:lpstr>
      <vt:lpstr>Cont…</vt:lpstr>
      <vt:lpstr>Cont…</vt:lpstr>
      <vt:lpstr>What are Workplace Stressors</vt:lpstr>
      <vt:lpstr>Impact of Burnout</vt:lpstr>
      <vt:lpstr>PowerPoint Presentation</vt:lpstr>
      <vt:lpstr>Cont…</vt:lpstr>
      <vt:lpstr>Management Helpful Hints</vt:lpstr>
      <vt:lpstr>PowerPoint Presentation</vt:lpstr>
      <vt:lpstr>Leadership</vt:lpstr>
      <vt:lpstr>Preventing Burn Out</vt:lpstr>
      <vt:lpstr>PowerPoint Presentation</vt:lpstr>
      <vt:lpstr>Employee Helpful Hints</vt:lpstr>
      <vt:lpstr>Have Fun</vt:lpstr>
      <vt:lpstr>PowerPoint Presentation</vt:lpstr>
      <vt:lpstr>What is your plan to get better?</vt:lpstr>
      <vt:lpstr>Faith In God</vt:lpstr>
      <vt:lpstr>PowerPoint Presentation</vt:lpstr>
      <vt:lpstr>PowerPoint Presentation</vt:lpstr>
      <vt:lpstr>Today’s Cultural Pressure</vt:lpstr>
      <vt:lpstr>Employee Helpful Hints Cont… </vt:lpstr>
      <vt:lpstr>Cont…</vt:lpstr>
      <vt:lpstr>PowerPoint Presentation</vt:lpstr>
      <vt:lpstr>Quote from Charlie Orth on LinkedIn</vt:lpstr>
      <vt:lpstr>PowerPoint Presentation</vt:lpstr>
      <vt:lpstr>You Need To Care About You</vt:lpstr>
      <vt:lpstr>PowerPoint Presentation</vt:lpstr>
      <vt:lpstr>PowerPoint Presentation</vt:lpstr>
      <vt:lpstr>Plant a New You Daily</vt:lpstr>
      <vt:lpstr>Employer Helpful Hints</vt:lpstr>
      <vt:lpstr>Employer and Employee</vt:lpstr>
      <vt:lpstr>A Contrast</vt:lpstr>
      <vt:lpstr>Purpose</vt:lpstr>
      <vt:lpstr>Set Goals For Yourself</vt:lpstr>
      <vt:lpstr>PowerPoint Presentation</vt:lpstr>
      <vt:lpstr>Truth</vt:lpstr>
      <vt:lpstr>Choose To Win</vt:lpstr>
      <vt:lpstr>PowerPoint Presentation</vt:lpstr>
      <vt:lpstr>PowerPoint Presentation</vt:lpstr>
      <vt:lpstr>PowerPoint Presentation</vt:lpstr>
      <vt:lpstr>PowerPoint Presentation</vt:lpstr>
      <vt:lpstr>Avoid Fault Finders</vt:lpstr>
      <vt:lpstr>Relax</vt:lpstr>
      <vt:lpstr>PowerPoint Presentation</vt:lpstr>
      <vt:lpstr>PowerPoint Presentation</vt:lpstr>
      <vt:lpstr>Make A Difference</vt:lpstr>
      <vt:lpstr>PowerPoint Presentation</vt:lpstr>
      <vt:lpstr>Eat Healthy</vt:lpstr>
      <vt:lpstr>Eat Healthy Cont…</vt:lpstr>
      <vt:lpstr>Eat Healthy Cont…</vt:lpstr>
      <vt:lpstr>Eat Healthy Cont…</vt:lpstr>
      <vt:lpstr>Eat Healthy Cont…</vt:lpstr>
      <vt:lpstr>Tea</vt:lpstr>
      <vt:lpstr>Exercise </vt:lpstr>
      <vt:lpstr>Motivation Continue</vt:lpstr>
      <vt:lpstr>Take Care of You</vt:lpstr>
      <vt:lpstr>PowerPoint Presentation</vt:lpstr>
      <vt:lpstr>PowerPoint Presentation</vt:lpstr>
      <vt:lpstr>PowerPoint Presentation</vt:lpstr>
      <vt:lpstr>PowerPoint Presentation</vt:lpstr>
      <vt:lpstr>Review</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Burnout</dc:title>
  <dc:creator>Lynn and Tracy Lawrence</dc:creator>
  <cp:lastModifiedBy>Lynn and Tracy Lawrence</cp:lastModifiedBy>
  <cp:revision>8</cp:revision>
  <dcterms:created xsi:type="dcterms:W3CDTF">2022-01-21T22:50:50Z</dcterms:created>
  <dcterms:modified xsi:type="dcterms:W3CDTF">2023-05-19T17:20:01Z</dcterms:modified>
</cp:coreProperties>
</file>