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sldIdLst>
    <p:sldId id="256" r:id="rId2"/>
    <p:sldId id="257" r:id="rId3"/>
    <p:sldId id="296" r:id="rId4"/>
    <p:sldId id="291" r:id="rId5"/>
    <p:sldId id="293" r:id="rId6"/>
    <p:sldId id="259" r:id="rId7"/>
    <p:sldId id="282" r:id="rId8"/>
    <p:sldId id="283" r:id="rId9"/>
    <p:sldId id="281" r:id="rId10"/>
    <p:sldId id="287" r:id="rId11"/>
    <p:sldId id="290" r:id="rId12"/>
    <p:sldId id="272" r:id="rId13"/>
    <p:sldId id="273" r:id="rId14"/>
    <p:sldId id="266" r:id="rId15"/>
    <p:sldId id="279" r:id="rId16"/>
    <p:sldId id="269" r:id="rId17"/>
    <p:sldId id="285" r:id="rId18"/>
    <p:sldId id="260" r:id="rId19"/>
    <p:sldId id="264" r:id="rId20"/>
    <p:sldId id="268" r:id="rId21"/>
    <p:sldId id="289" r:id="rId22"/>
    <p:sldId id="292" r:id="rId23"/>
    <p:sldId id="271" r:id="rId24"/>
    <p:sldId id="275" r:id="rId25"/>
    <p:sldId id="276" r:id="rId26"/>
    <p:sldId id="278" r:id="rId27"/>
    <p:sldId id="295" r:id="rId28"/>
    <p:sldId id="294" r:id="rId29"/>
    <p:sldId id="270" r:id="rId30"/>
    <p:sldId id="297" r:id="rId31"/>
    <p:sldId id="284" r:id="rId32"/>
    <p:sldId id="280" r:id="rId33"/>
    <p:sldId id="277" r:id="rId34"/>
    <p:sldId id="267" r:id="rId35"/>
    <p:sldId id="286" r:id="rId36"/>
    <p:sldId id="288" r:id="rId37"/>
    <p:sldId id="298" r:id="rId38"/>
    <p:sldId id="2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37136-146A-4AF3-AD46-C6D3E22AC5B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9160140-244C-49E3-B145-96F9CDD77D91}">
      <dgm:prSet/>
      <dgm:spPr/>
      <dgm:t>
        <a:bodyPr/>
        <a:lstStyle/>
        <a:p>
          <a:r>
            <a:rPr lang="en-US"/>
            <a:t>Uniforms – wear them with respect </a:t>
          </a:r>
        </a:p>
      </dgm:t>
    </dgm:pt>
    <dgm:pt modelId="{0509100F-F577-481B-8925-DB42D284BCAF}" type="parTrans" cxnId="{CCF8BA47-5EBE-4517-AA1E-80B3726E8F1E}">
      <dgm:prSet/>
      <dgm:spPr/>
      <dgm:t>
        <a:bodyPr/>
        <a:lstStyle/>
        <a:p>
          <a:endParaRPr lang="en-US"/>
        </a:p>
      </dgm:t>
    </dgm:pt>
    <dgm:pt modelId="{0539EA2A-9A80-4250-8F22-D95F9626F42F}" type="sibTrans" cxnId="{CCF8BA47-5EBE-4517-AA1E-80B3726E8F1E}">
      <dgm:prSet/>
      <dgm:spPr/>
      <dgm:t>
        <a:bodyPr/>
        <a:lstStyle/>
        <a:p>
          <a:endParaRPr lang="en-US"/>
        </a:p>
      </dgm:t>
    </dgm:pt>
    <dgm:pt modelId="{84C5123C-531C-477B-AF26-CFEC3007DF52}">
      <dgm:prSet/>
      <dgm:spPr/>
      <dgm:t>
        <a:bodyPr/>
        <a:lstStyle/>
        <a:p>
          <a:r>
            <a:rPr lang="en-US"/>
            <a:t>Underdressed</a:t>
          </a:r>
        </a:p>
      </dgm:t>
    </dgm:pt>
    <dgm:pt modelId="{EB3A9B6E-5EB1-40F5-A173-B9E8B979244C}" type="parTrans" cxnId="{F2B3E3DC-F3D1-4EB3-9D48-F69778861670}">
      <dgm:prSet/>
      <dgm:spPr/>
      <dgm:t>
        <a:bodyPr/>
        <a:lstStyle/>
        <a:p>
          <a:endParaRPr lang="en-US"/>
        </a:p>
      </dgm:t>
    </dgm:pt>
    <dgm:pt modelId="{54FCFB80-B856-4FE8-A997-787BBD78B43A}" type="sibTrans" cxnId="{F2B3E3DC-F3D1-4EB3-9D48-F69778861670}">
      <dgm:prSet/>
      <dgm:spPr/>
      <dgm:t>
        <a:bodyPr/>
        <a:lstStyle/>
        <a:p>
          <a:endParaRPr lang="en-US"/>
        </a:p>
      </dgm:t>
    </dgm:pt>
    <dgm:pt modelId="{3686E954-67A1-450D-9C18-1584B0B56BEF}">
      <dgm:prSet/>
      <dgm:spPr/>
      <dgm:t>
        <a:bodyPr/>
        <a:lstStyle/>
        <a:p>
          <a:r>
            <a:rPr lang="en-US"/>
            <a:t>Overdressed</a:t>
          </a:r>
        </a:p>
      </dgm:t>
    </dgm:pt>
    <dgm:pt modelId="{5A966D1E-4343-4950-9C98-52ACDA570237}" type="parTrans" cxnId="{03C03477-3533-4E1D-AF3D-8C94CCE5242C}">
      <dgm:prSet/>
      <dgm:spPr/>
      <dgm:t>
        <a:bodyPr/>
        <a:lstStyle/>
        <a:p>
          <a:endParaRPr lang="en-US"/>
        </a:p>
      </dgm:t>
    </dgm:pt>
    <dgm:pt modelId="{0B265A7A-068C-4267-9484-1A0964C6BF12}" type="sibTrans" cxnId="{03C03477-3533-4E1D-AF3D-8C94CCE5242C}">
      <dgm:prSet/>
      <dgm:spPr/>
      <dgm:t>
        <a:bodyPr/>
        <a:lstStyle/>
        <a:p>
          <a:endParaRPr lang="en-US"/>
        </a:p>
      </dgm:t>
    </dgm:pt>
    <dgm:pt modelId="{C78FB79C-4E8A-41DC-AE17-ED2639B65966}">
      <dgm:prSet/>
      <dgm:spPr/>
      <dgm:t>
        <a:bodyPr/>
        <a:lstStyle/>
        <a:p>
          <a:r>
            <a:rPr lang="en-US"/>
            <a:t>Make-Up</a:t>
          </a:r>
        </a:p>
      </dgm:t>
    </dgm:pt>
    <dgm:pt modelId="{CFBF1E60-6138-4E82-B105-F452EB088DB8}" type="parTrans" cxnId="{6966DEB1-7706-4A2E-9421-2E2A4FEA6CB7}">
      <dgm:prSet/>
      <dgm:spPr/>
      <dgm:t>
        <a:bodyPr/>
        <a:lstStyle/>
        <a:p>
          <a:endParaRPr lang="en-US"/>
        </a:p>
      </dgm:t>
    </dgm:pt>
    <dgm:pt modelId="{AC10638E-D30B-44DC-9C4F-366F7152EB38}" type="sibTrans" cxnId="{6966DEB1-7706-4A2E-9421-2E2A4FEA6CB7}">
      <dgm:prSet/>
      <dgm:spPr/>
      <dgm:t>
        <a:bodyPr/>
        <a:lstStyle/>
        <a:p>
          <a:endParaRPr lang="en-US"/>
        </a:p>
      </dgm:t>
    </dgm:pt>
    <dgm:pt modelId="{30603945-6AE1-42D8-B63C-ABB5C8E154B2}">
      <dgm:prSet/>
      <dgm:spPr/>
      <dgm:t>
        <a:bodyPr/>
        <a:lstStyle/>
        <a:p>
          <a:r>
            <a:rPr lang="en-US"/>
            <a:t>Hands</a:t>
          </a:r>
        </a:p>
      </dgm:t>
    </dgm:pt>
    <dgm:pt modelId="{4CEC95C2-885C-4AA5-9991-34DAE15C8800}" type="parTrans" cxnId="{7040CA8F-4B77-4071-919B-5908001B4883}">
      <dgm:prSet/>
      <dgm:spPr/>
      <dgm:t>
        <a:bodyPr/>
        <a:lstStyle/>
        <a:p>
          <a:endParaRPr lang="en-US"/>
        </a:p>
      </dgm:t>
    </dgm:pt>
    <dgm:pt modelId="{9C6F3BA6-173E-40BA-B1BA-EBC0A5DE4A53}" type="sibTrans" cxnId="{7040CA8F-4B77-4071-919B-5908001B4883}">
      <dgm:prSet/>
      <dgm:spPr/>
      <dgm:t>
        <a:bodyPr/>
        <a:lstStyle/>
        <a:p>
          <a:endParaRPr lang="en-US"/>
        </a:p>
      </dgm:t>
    </dgm:pt>
    <dgm:pt modelId="{63C85407-536E-4D55-9CE6-0F544F8E88AE}">
      <dgm:prSet/>
      <dgm:spPr/>
      <dgm:t>
        <a:bodyPr/>
        <a:lstStyle/>
        <a:p>
          <a:r>
            <a:rPr lang="en-US"/>
            <a:t>Odors</a:t>
          </a:r>
        </a:p>
      </dgm:t>
    </dgm:pt>
    <dgm:pt modelId="{6C79F80D-CAAE-4FE8-8C7B-3712C387DD5B}" type="parTrans" cxnId="{17A3C0FE-158B-4B54-A3EA-EA5CA8E5689E}">
      <dgm:prSet/>
      <dgm:spPr/>
      <dgm:t>
        <a:bodyPr/>
        <a:lstStyle/>
        <a:p>
          <a:endParaRPr lang="en-US"/>
        </a:p>
      </dgm:t>
    </dgm:pt>
    <dgm:pt modelId="{E21C464F-AC4D-4EBD-9F3A-75783341DA7F}" type="sibTrans" cxnId="{17A3C0FE-158B-4B54-A3EA-EA5CA8E5689E}">
      <dgm:prSet/>
      <dgm:spPr/>
      <dgm:t>
        <a:bodyPr/>
        <a:lstStyle/>
        <a:p>
          <a:endParaRPr lang="en-US"/>
        </a:p>
      </dgm:t>
    </dgm:pt>
    <dgm:pt modelId="{4AEA0FB7-8F29-4DBC-ABFC-85FE690882E6}" type="pres">
      <dgm:prSet presAssocID="{37A37136-146A-4AF3-AD46-C6D3E22AC5B9}" presName="linear" presStyleCnt="0">
        <dgm:presLayoutVars>
          <dgm:animLvl val="lvl"/>
          <dgm:resizeHandles val="exact"/>
        </dgm:presLayoutVars>
      </dgm:prSet>
      <dgm:spPr/>
    </dgm:pt>
    <dgm:pt modelId="{CBBB982E-4AD9-48A4-B0EE-A7A27B11D075}" type="pres">
      <dgm:prSet presAssocID="{A9160140-244C-49E3-B145-96F9CDD77D91}" presName="parentText" presStyleLbl="node1" presStyleIdx="0" presStyleCnt="6">
        <dgm:presLayoutVars>
          <dgm:chMax val="0"/>
          <dgm:bulletEnabled val="1"/>
        </dgm:presLayoutVars>
      </dgm:prSet>
      <dgm:spPr/>
    </dgm:pt>
    <dgm:pt modelId="{E0629D74-C8DE-46E3-B062-BDF58F596893}" type="pres">
      <dgm:prSet presAssocID="{0539EA2A-9A80-4250-8F22-D95F9626F42F}" presName="spacer" presStyleCnt="0"/>
      <dgm:spPr/>
    </dgm:pt>
    <dgm:pt modelId="{7A74EA9F-E5E3-486E-A5DB-F12924E7CA92}" type="pres">
      <dgm:prSet presAssocID="{84C5123C-531C-477B-AF26-CFEC3007DF52}" presName="parentText" presStyleLbl="node1" presStyleIdx="1" presStyleCnt="6">
        <dgm:presLayoutVars>
          <dgm:chMax val="0"/>
          <dgm:bulletEnabled val="1"/>
        </dgm:presLayoutVars>
      </dgm:prSet>
      <dgm:spPr/>
    </dgm:pt>
    <dgm:pt modelId="{639A8D30-213E-4D4A-AB10-1B96FEDA4A99}" type="pres">
      <dgm:prSet presAssocID="{54FCFB80-B856-4FE8-A997-787BBD78B43A}" presName="spacer" presStyleCnt="0"/>
      <dgm:spPr/>
    </dgm:pt>
    <dgm:pt modelId="{CC22DCBB-0C37-4AD2-B0CF-39134D5E1A63}" type="pres">
      <dgm:prSet presAssocID="{3686E954-67A1-450D-9C18-1584B0B56BEF}" presName="parentText" presStyleLbl="node1" presStyleIdx="2" presStyleCnt="6">
        <dgm:presLayoutVars>
          <dgm:chMax val="0"/>
          <dgm:bulletEnabled val="1"/>
        </dgm:presLayoutVars>
      </dgm:prSet>
      <dgm:spPr/>
    </dgm:pt>
    <dgm:pt modelId="{B29999BB-A618-4EDA-A88A-12C0A228F40F}" type="pres">
      <dgm:prSet presAssocID="{0B265A7A-068C-4267-9484-1A0964C6BF12}" presName="spacer" presStyleCnt="0"/>
      <dgm:spPr/>
    </dgm:pt>
    <dgm:pt modelId="{20D4B9DB-89E5-412C-821D-FC4580CE4D45}" type="pres">
      <dgm:prSet presAssocID="{C78FB79C-4E8A-41DC-AE17-ED2639B65966}" presName="parentText" presStyleLbl="node1" presStyleIdx="3" presStyleCnt="6">
        <dgm:presLayoutVars>
          <dgm:chMax val="0"/>
          <dgm:bulletEnabled val="1"/>
        </dgm:presLayoutVars>
      </dgm:prSet>
      <dgm:spPr/>
    </dgm:pt>
    <dgm:pt modelId="{13D6088D-D041-42C5-8A1B-577484335ED2}" type="pres">
      <dgm:prSet presAssocID="{AC10638E-D30B-44DC-9C4F-366F7152EB38}" presName="spacer" presStyleCnt="0"/>
      <dgm:spPr/>
    </dgm:pt>
    <dgm:pt modelId="{D877B20F-7BF5-4847-A6CB-E75A27DFCA95}" type="pres">
      <dgm:prSet presAssocID="{30603945-6AE1-42D8-B63C-ABB5C8E154B2}" presName="parentText" presStyleLbl="node1" presStyleIdx="4" presStyleCnt="6">
        <dgm:presLayoutVars>
          <dgm:chMax val="0"/>
          <dgm:bulletEnabled val="1"/>
        </dgm:presLayoutVars>
      </dgm:prSet>
      <dgm:spPr/>
    </dgm:pt>
    <dgm:pt modelId="{D9215A08-9ABC-449E-A358-D215F45115D2}" type="pres">
      <dgm:prSet presAssocID="{9C6F3BA6-173E-40BA-B1BA-EBC0A5DE4A53}" presName="spacer" presStyleCnt="0"/>
      <dgm:spPr/>
    </dgm:pt>
    <dgm:pt modelId="{94D6F215-DB8F-4302-AF20-5FE0E2EDB1E0}" type="pres">
      <dgm:prSet presAssocID="{63C85407-536E-4D55-9CE6-0F544F8E88AE}" presName="parentText" presStyleLbl="node1" presStyleIdx="5" presStyleCnt="6">
        <dgm:presLayoutVars>
          <dgm:chMax val="0"/>
          <dgm:bulletEnabled val="1"/>
        </dgm:presLayoutVars>
      </dgm:prSet>
      <dgm:spPr/>
    </dgm:pt>
  </dgm:ptLst>
  <dgm:cxnLst>
    <dgm:cxn modelId="{62DF971A-67F3-4FA9-833B-6D8E8C0B57FF}" type="presOf" srcId="{84C5123C-531C-477B-AF26-CFEC3007DF52}" destId="{7A74EA9F-E5E3-486E-A5DB-F12924E7CA92}" srcOrd="0" destOrd="0" presId="urn:microsoft.com/office/officeart/2005/8/layout/vList2"/>
    <dgm:cxn modelId="{07E5953A-8ADB-4D13-AD65-0DD6E4D4DDB8}" type="presOf" srcId="{C78FB79C-4E8A-41DC-AE17-ED2639B65966}" destId="{20D4B9DB-89E5-412C-821D-FC4580CE4D45}" srcOrd="0" destOrd="0" presId="urn:microsoft.com/office/officeart/2005/8/layout/vList2"/>
    <dgm:cxn modelId="{CCF8BA47-5EBE-4517-AA1E-80B3726E8F1E}" srcId="{37A37136-146A-4AF3-AD46-C6D3E22AC5B9}" destId="{A9160140-244C-49E3-B145-96F9CDD77D91}" srcOrd="0" destOrd="0" parTransId="{0509100F-F577-481B-8925-DB42D284BCAF}" sibTransId="{0539EA2A-9A80-4250-8F22-D95F9626F42F}"/>
    <dgm:cxn modelId="{51227548-C9DF-443D-A621-1848BE7C23A9}" type="presOf" srcId="{3686E954-67A1-450D-9C18-1584B0B56BEF}" destId="{CC22DCBB-0C37-4AD2-B0CF-39134D5E1A63}" srcOrd="0" destOrd="0" presId="urn:microsoft.com/office/officeart/2005/8/layout/vList2"/>
    <dgm:cxn modelId="{26C9C049-7F74-4966-A76C-A93DDF3F891D}" type="presOf" srcId="{63C85407-536E-4D55-9CE6-0F544F8E88AE}" destId="{94D6F215-DB8F-4302-AF20-5FE0E2EDB1E0}" srcOrd="0" destOrd="0" presId="urn:microsoft.com/office/officeart/2005/8/layout/vList2"/>
    <dgm:cxn modelId="{03C03477-3533-4E1D-AF3D-8C94CCE5242C}" srcId="{37A37136-146A-4AF3-AD46-C6D3E22AC5B9}" destId="{3686E954-67A1-450D-9C18-1584B0B56BEF}" srcOrd="2" destOrd="0" parTransId="{5A966D1E-4343-4950-9C98-52ACDA570237}" sibTransId="{0B265A7A-068C-4267-9484-1A0964C6BF12}"/>
    <dgm:cxn modelId="{74968082-122F-49C2-B2E0-46D93A02D018}" type="presOf" srcId="{37A37136-146A-4AF3-AD46-C6D3E22AC5B9}" destId="{4AEA0FB7-8F29-4DBC-ABFC-85FE690882E6}" srcOrd="0" destOrd="0" presId="urn:microsoft.com/office/officeart/2005/8/layout/vList2"/>
    <dgm:cxn modelId="{7040CA8F-4B77-4071-919B-5908001B4883}" srcId="{37A37136-146A-4AF3-AD46-C6D3E22AC5B9}" destId="{30603945-6AE1-42D8-B63C-ABB5C8E154B2}" srcOrd="4" destOrd="0" parTransId="{4CEC95C2-885C-4AA5-9991-34DAE15C8800}" sibTransId="{9C6F3BA6-173E-40BA-B1BA-EBC0A5DE4A53}"/>
    <dgm:cxn modelId="{A30B3DA3-936F-4118-8135-56E03C5019F7}" type="presOf" srcId="{30603945-6AE1-42D8-B63C-ABB5C8E154B2}" destId="{D877B20F-7BF5-4847-A6CB-E75A27DFCA95}" srcOrd="0" destOrd="0" presId="urn:microsoft.com/office/officeart/2005/8/layout/vList2"/>
    <dgm:cxn modelId="{6966DEB1-7706-4A2E-9421-2E2A4FEA6CB7}" srcId="{37A37136-146A-4AF3-AD46-C6D3E22AC5B9}" destId="{C78FB79C-4E8A-41DC-AE17-ED2639B65966}" srcOrd="3" destOrd="0" parTransId="{CFBF1E60-6138-4E82-B105-F452EB088DB8}" sibTransId="{AC10638E-D30B-44DC-9C4F-366F7152EB38}"/>
    <dgm:cxn modelId="{216349CB-1C1A-4DC3-B7BE-A211EF6436DE}" type="presOf" srcId="{A9160140-244C-49E3-B145-96F9CDD77D91}" destId="{CBBB982E-4AD9-48A4-B0EE-A7A27B11D075}" srcOrd="0" destOrd="0" presId="urn:microsoft.com/office/officeart/2005/8/layout/vList2"/>
    <dgm:cxn modelId="{F2B3E3DC-F3D1-4EB3-9D48-F69778861670}" srcId="{37A37136-146A-4AF3-AD46-C6D3E22AC5B9}" destId="{84C5123C-531C-477B-AF26-CFEC3007DF52}" srcOrd="1" destOrd="0" parTransId="{EB3A9B6E-5EB1-40F5-A173-B9E8B979244C}" sibTransId="{54FCFB80-B856-4FE8-A997-787BBD78B43A}"/>
    <dgm:cxn modelId="{17A3C0FE-158B-4B54-A3EA-EA5CA8E5689E}" srcId="{37A37136-146A-4AF3-AD46-C6D3E22AC5B9}" destId="{63C85407-536E-4D55-9CE6-0F544F8E88AE}" srcOrd="5" destOrd="0" parTransId="{6C79F80D-CAAE-4FE8-8C7B-3712C387DD5B}" sibTransId="{E21C464F-AC4D-4EBD-9F3A-75783341DA7F}"/>
    <dgm:cxn modelId="{7A873937-7DDC-4BD5-B973-D1700DD8895D}" type="presParOf" srcId="{4AEA0FB7-8F29-4DBC-ABFC-85FE690882E6}" destId="{CBBB982E-4AD9-48A4-B0EE-A7A27B11D075}" srcOrd="0" destOrd="0" presId="urn:microsoft.com/office/officeart/2005/8/layout/vList2"/>
    <dgm:cxn modelId="{2D5AA0AE-DBA4-4343-91A4-771ABCD22028}" type="presParOf" srcId="{4AEA0FB7-8F29-4DBC-ABFC-85FE690882E6}" destId="{E0629D74-C8DE-46E3-B062-BDF58F596893}" srcOrd="1" destOrd="0" presId="urn:microsoft.com/office/officeart/2005/8/layout/vList2"/>
    <dgm:cxn modelId="{6E32E7FE-A4EC-4567-ACA2-1ACAB8DE206E}" type="presParOf" srcId="{4AEA0FB7-8F29-4DBC-ABFC-85FE690882E6}" destId="{7A74EA9F-E5E3-486E-A5DB-F12924E7CA92}" srcOrd="2" destOrd="0" presId="urn:microsoft.com/office/officeart/2005/8/layout/vList2"/>
    <dgm:cxn modelId="{068A7372-652D-4340-B0C8-1F5F3D3F68E1}" type="presParOf" srcId="{4AEA0FB7-8F29-4DBC-ABFC-85FE690882E6}" destId="{639A8D30-213E-4D4A-AB10-1B96FEDA4A99}" srcOrd="3" destOrd="0" presId="urn:microsoft.com/office/officeart/2005/8/layout/vList2"/>
    <dgm:cxn modelId="{545D280E-810F-47D9-AF0D-51314CB3E707}" type="presParOf" srcId="{4AEA0FB7-8F29-4DBC-ABFC-85FE690882E6}" destId="{CC22DCBB-0C37-4AD2-B0CF-39134D5E1A63}" srcOrd="4" destOrd="0" presId="urn:microsoft.com/office/officeart/2005/8/layout/vList2"/>
    <dgm:cxn modelId="{9A54C775-6012-49FF-8524-E3BEAFCE36CF}" type="presParOf" srcId="{4AEA0FB7-8F29-4DBC-ABFC-85FE690882E6}" destId="{B29999BB-A618-4EDA-A88A-12C0A228F40F}" srcOrd="5" destOrd="0" presId="urn:microsoft.com/office/officeart/2005/8/layout/vList2"/>
    <dgm:cxn modelId="{FFD58232-C5E5-4756-890B-2EDAC8C9FF2C}" type="presParOf" srcId="{4AEA0FB7-8F29-4DBC-ABFC-85FE690882E6}" destId="{20D4B9DB-89E5-412C-821D-FC4580CE4D45}" srcOrd="6" destOrd="0" presId="urn:microsoft.com/office/officeart/2005/8/layout/vList2"/>
    <dgm:cxn modelId="{AB862A7D-D993-4074-BB42-469D0452D2A5}" type="presParOf" srcId="{4AEA0FB7-8F29-4DBC-ABFC-85FE690882E6}" destId="{13D6088D-D041-42C5-8A1B-577484335ED2}" srcOrd="7" destOrd="0" presId="urn:microsoft.com/office/officeart/2005/8/layout/vList2"/>
    <dgm:cxn modelId="{D615DE3C-32BE-4F88-BD5A-E30E226D6AEE}" type="presParOf" srcId="{4AEA0FB7-8F29-4DBC-ABFC-85FE690882E6}" destId="{D877B20F-7BF5-4847-A6CB-E75A27DFCA95}" srcOrd="8" destOrd="0" presId="urn:microsoft.com/office/officeart/2005/8/layout/vList2"/>
    <dgm:cxn modelId="{B10A32A0-7576-46C2-B689-F5A3239C2171}" type="presParOf" srcId="{4AEA0FB7-8F29-4DBC-ABFC-85FE690882E6}" destId="{D9215A08-9ABC-449E-A358-D215F45115D2}" srcOrd="9" destOrd="0" presId="urn:microsoft.com/office/officeart/2005/8/layout/vList2"/>
    <dgm:cxn modelId="{048E9CE9-207B-4BDD-A167-326F82AF7188}" type="presParOf" srcId="{4AEA0FB7-8F29-4DBC-ABFC-85FE690882E6}" destId="{94D6F215-DB8F-4302-AF20-5FE0E2EDB1E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B982E-4AD9-48A4-B0EE-A7A27B11D075}">
      <dsp:nvSpPr>
        <dsp:cNvPr id="0" name=""/>
        <dsp:cNvSpPr/>
      </dsp:nvSpPr>
      <dsp:spPr>
        <a:xfrm>
          <a:off x="0" y="117638"/>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Uniforms – wear them with respect </a:t>
          </a:r>
        </a:p>
      </dsp:txBody>
      <dsp:txXfrm>
        <a:off x="30442" y="148080"/>
        <a:ext cx="5120716" cy="562726"/>
      </dsp:txXfrm>
    </dsp:sp>
    <dsp:sp modelId="{7A74EA9F-E5E3-486E-A5DB-F12924E7CA92}">
      <dsp:nvSpPr>
        <dsp:cNvPr id="0" name=""/>
        <dsp:cNvSpPr/>
      </dsp:nvSpPr>
      <dsp:spPr>
        <a:xfrm>
          <a:off x="0" y="816129"/>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Underdressed</a:t>
          </a:r>
        </a:p>
      </dsp:txBody>
      <dsp:txXfrm>
        <a:off x="30442" y="846571"/>
        <a:ext cx="5120716" cy="562726"/>
      </dsp:txXfrm>
    </dsp:sp>
    <dsp:sp modelId="{CC22DCBB-0C37-4AD2-B0CF-39134D5E1A63}">
      <dsp:nvSpPr>
        <dsp:cNvPr id="0" name=""/>
        <dsp:cNvSpPr/>
      </dsp:nvSpPr>
      <dsp:spPr>
        <a:xfrm>
          <a:off x="0" y="1514619"/>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Overdressed</a:t>
          </a:r>
        </a:p>
      </dsp:txBody>
      <dsp:txXfrm>
        <a:off x="30442" y="1545061"/>
        <a:ext cx="5120716" cy="562726"/>
      </dsp:txXfrm>
    </dsp:sp>
    <dsp:sp modelId="{20D4B9DB-89E5-412C-821D-FC4580CE4D45}">
      <dsp:nvSpPr>
        <dsp:cNvPr id="0" name=""/>
        <dsp:cNvSpPr/>
      </dsp:nvSpPr>
      <dsp:spPr>
        <a:xfrm>
          <a:off x="0" y="2213109"/>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Make-Up</a:t>
          </a:r>
        </a:p>
      </dsp:txBody>
      <dsp:txXfrm>
        <a:off x="30442" y="2243551"/>
        <a:ext cx="5120716" cy="562726"/>
      </dsp:txXfrm>
    </dsp:sp>
    <dsp:sp modelId="{D877B20F-7BF5-4847-A6CB-E75A27DFCA95}">
      <dsp:nvSpPr>
        <dsp:cNvPr id="0" name=""/>
        <dsp:cNvSpPr/>
      </dsp:nvSpPr>
      <dsp:spPr>
        <a:xfrm>
          <a:off x="0" y="2911599"/>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Hands</a:t>
          </a:r>
        </a:p>
      </dsp:txBody>
      <dsp:txXfrm>
        <a:off x="30442" y="2942041"/>
        <a:ext cx="5120716" cy="562726"/>
      </dsp:txXfrm>
    </dsp:sp>
    <dsp:sp modelId="{94D6F215-DB8F-4302-AF20-5FE0E2EDB1E0}">
      <dsp:nvSpPr>
        <dsp:cNvPr id="0" name=""/>
        <dsp:cNvSpPr/>
      </dsp:nvSpPr>
      <dsp:spPr>
        <a:xfrm>
          <a:off x="0" y="3610089"/>
          <a:ext cx="5181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Odors</a:t>
          </a:r>
        </a:p>
      </dsp:txBody>
      <dsp:txXfrm>
        <a:off x="30442" y="3640531"/>
        <a:ext cx="5120716"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C47A-BEBB-7708-B55D-4DB93B2AA7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87ECFB-820D-3107-2225-E8C23DB3EB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B8342-0BEE-EC24-5774-C56B7F5B5289}"/>
              </a:ext>
            </a:extLst>
          </p:cNvPr>
          <p:cNvSpPr>
            <a:spLocks noGrp="1"/>
          </p:cNvSpPr>
          <p:nvPr>
            <p:ph type="dt" sz="half" idx="10"/>
          </p:nvPr>
        </p:nvSpPr>
        <p:spPr/>
        <p:txBody>
          <a:bodyPr/>
          <a:lstStyle/>
          <a:p>
            <a:fld id="{88D38747-4367-4BD2-8D51-C97E202738E2}" type="datetime1">
              <a:rPr lang="en-US" smtClean="0"/>
              <a:t>5/19/2023</a:t>
            </a:fld>
            <a:endParaRPr lang="en-US" dirty="0"/>
          </a:p>
        </p:txBody>
      </p:sp>
      <p:sp>
        <p:nvSpPr>
          <p:cNvPr id="5" name="Footer Placeholder 4">
            <a:extLst>
              <a:ext uri="{FF2B5EF4-FFF2-40B4-BE49-F238E27FC236}">
                <a16:creationId xmlns:a16="http://schemas.microsoft.com/office/drawing/2014/main" id="{2BA8ABA6-9FB9-1C6F-5E68-572D958F68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ABFAC-C61B-D565-E9CE-722B777112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976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6CB4-EE52-275D-40BD-2E76790EF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93F15A-50B7-FA25-6D99-FE00296F6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B9986-761C-6F59-3ADB-251449E13A06}"/>
              </a:ext>
            </a:extLst>
          </p:cNvPr>
          <p:cNvSpPr>
            <a:spLocks noGrp="1"/>
          </p:cNvSpPr>
          <p:nvPr>
            <p:ph type="dt" sz="half" idx="10"/>
          </p:nvPr>
        </p:nvSpPr>
        <p:spPr/>
        <p:txBody>
          <a:bodyPr/>
          <a:lstStyle/>
          <a:p>
            <a:fld id="{217E833E-1B6D-415F-AD29-75AE8C43BD0D}" type="datetime1">
              <a:rPr lang="en-US" smtClean="0"/>
              <a:t>5/19/2023</a:t>
            </a:fld>
            <a:endParaRPr lang="en-US" dirty="0"/>
          </a:p>
        </p:txBody>
      </p:sp>
      <p:sp>
        <p:nvSpPr>
          <p:cNvPr id="5" name="Footer Placeholder 4">
            <a:extLst>
              <a:ext uri="{FF2B5EF4-FFF2-40B4-BE49-F238E27FC236}">
                <a16:creationId xmlns:a16="http://schemas.microsoft.com/office/drawing/2014/main" id="{F478689C-283E-2EB6-CB62-ECF8504D8A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69CD3-FEB1-CF2D-E5A6-1B633EF50B5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003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B7438F-F42D-D2B4-BB5B-CDF1CBA1D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207CC-5559-05BF-23E1-989AE66EA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BD496-12AF-9282-C0F7-66AA2B72B809}"/>
              </a:ext>
            </a:extLst>
          </p:cNvPr>
          <p:cNvSpPr>
            <a:spLocks noGrp="1"/>
          </p:cNvSpPr>
          <p:nvPr>
            <p:ph type="dt" sz="half" idx="10"/>
          </p:nvPr>
        </p:nvSpPr>
        <p:spPr/>
        <p:txBody>
          <a:bodyPr/>
          <a:lstStyle/>
          <a:p>
            <a:fld id="{8452596F-08A7-4B70-989A-F2B1CF31E66B}" type="datetime1">
              <a:rPr lang="en-US" smtClean="0"/>
              <a:t>5/19/2023</a:t>
            </a:fld>
            <a:endParaRPr lang="en-US" dirty="0"/>
          </a:p>
        </p:txBody>
      </p:sp>
      <p:sp>
        <p:nvSpPr>
          <p:cNvPr id="5" name="Footer Placeholder 4">
            <a:extLst>
              <a:ext uri="{FF2B5EF4-FFF2-40B4-BE49-F238E27FC236}">
                <a16:creationId xmlns:a16="http://schemas.microsoft.com/office/drawing/2014/main" id="{1D23D530-F51A-4223-B931-2C6F0ACFC7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C34239-5949-B636-87CE-B2000EB806F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243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2793-1536-9F90-1989-179C05DF6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46218-5042-B70C-5F67-FD4C28369E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F0F91-0455-A088-5848-80BCC3956246}"/>
              </a:ext>
            </a:extLst>
          </p:cNvPr>
          <p:cNvSpPr>
            <a:spLocks noGrp="1"/>
          </p:cNvSpPr>
          <p:nvPr>
            <p:ph type="dt" sz="half" idx="10"/>
          </p:nvPr>
        </p:nvSpPr>
        <p:spPr/>
        <p:txBody>
          <a:bodyPr/>
          <a:lstStyle/>
          <a:p>
            <a:fld id="{73C55A3C-5767-4844-A0A3-83778C2E5409}" type="datetime1">
              <a:rPr lang="en-US" smtClean="0"/>
              <a:t>5/19/2023</a:t>
            </a:fld>
            <a:endParaRPr lang="en-US" dirty="0"/>
          </a:p>
        </p:txBody>
      </p:sp>
      <p:sp>
        <p:nvSpPr>
          <p:cNvPr id="5" name="Footer Placeholder 4">
            <a:extLst>
              <a:ext uri="{FF2B5EF4-FFF2-40B4-BE49-F238E27FC236}">
                <a16:creationId xmlns:a16="http://schemas.microsoft.com/office/drawing/2014/main" id="{EF121E43-A17A-E5EA-E0F8-39BEA38A17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5EBC64-0099-53D7-B678-B686788EDC4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054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6969-2E11-94CF-9BEB-46E40D877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8ED90-3E64-F23F-2030-9C1192676E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9A223-28AF-D960-F2EB-C86CD48A3D70}"/>
              </a:ext>
            </a:extLst>
          </p:cNvPr>
          <p:cNvSpPr>
            <a:spLocks noGrp="1"/>
          </p:cNvSpPr>
          <p:nvPr>
            <p:ph type="dt" sz="half" idx="10"/>
          </p:nvPr>
        </p:nvSpPr>
        <p:spPr/>
        <p:txBody>
          <a:bodyPr/>
          <a:lstStyle/>
          <a:p>
            <a:fld id="{CAE507A8-A5CF-4D38-AB86-7EDDA87A85D4}" type="datetime1">
              <a:rPr lang="en-US" smtClean="0"/>
              <a:t>5/19/2023</a:t>
            </a:fld>
            <a:endParaRPr lang="en-US" dirty="0"/>
          </a:p>
        </p:txBody>
      </p:sp>
      <p:sp>
        <p:nvSpPr>
          <p:cNvPr id="5" name="Footer Placeholder 4">
            <a:extLst>
              <a:ext uri="{FF2B5EF4-FFF2-40B4-BE49-F238E27FC236}">
                <a16:creationId xmlns:a16="http://schemas.microsoft.com/office/drawing/2014/main" id="{B2BD4AAE-2342-BCB4-B306-60BC6C40B5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A74B3F-4515-F4AB-FBEB-70AD3A29797D}"/>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2323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F67E-8C85-47B1-81EA-1115B2C6E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4B0C5F-4FDC-C2AE-621E-631D575C02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8851C1-6CD8-C0C7-EE9B-445B9760E8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112396-F56F-683A-1AFE-1DD92EDCAFA8}"/>
              </a:ext>
            </a:extLst>
          </p:cNvPr>
          <p:cNvSpPr>
            <a:spLocks noGrp="1"/>
          </p:cNvSpPr>
          <p:nvPr>
            <p:ph type="dt" sz="half" idx="10"/>
          </p:nvPr>
        </p:nvSpPr>
        <p:spPr/>
        <p:txBody>
          <a:bodyPr/>
          <a:lstStyle/>
          <a:p>
            <a:fld id="{BDFCD27C-8599-43EF-BA1D-14DDC1946E06}" type="datetime1">
              <a:rPr lang="en-US" smtClean="0"/>
              <a:t>5/19/2023</a:t>
            </a:fld>
            <a:endParaRPr lang="en-US" dirty="0"/>
          </a:p>
        </p:txBody>
      </p:sp>
      <p:sp>
        <p:nvSpPr>
          <p:cNvPr id="6" name="Footer Placeholder 5">
            <a:extLst>
              <a:ext uri="{FF2B5EF4-FFF2-40B4-BE49-F238E27FC236}">
                <a16:creationId xmlns:a16="http://schemas.microsoft.com/office/drawing/2014/main" id="{566260DA-D5C4-B95B-0E91-5A6EDADE26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E2C00D-9F49-9199-62BE-03BA103F0A0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756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1E17-7D44-47F4-322B-4853189E3C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63D105-644E-EC81-749B-B5210D487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DD5A7D-CF53-7C58-45E4-8D834DD55D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0026C8-84BB-5064-C752-F687D46AE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04E17-7D3C-2581-AE50-FB68B7BC8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18869-ABE0-C988-390B-7AF016EC0E34}"/>
              </a:ext>
            </a:extLst>
          </p:cNvPr>
          <p:cNvSpPr>
            <a:spLocks noGrp="1"/>
          </p:cNvSpPr>
          <p:nvPr>
            <p:ph type="dt" sz="half" idx="10"/>
          </p:nvPr>
        </p:nvSpPr>
        <p:spPr/>
        <p:txBody>
          <a:bodyPr/>
          <a:lstStyle/>
          <a:p>
            <a:fld id="{49343D99-809A-49C0-96E5-4250D0B498EE}" type="datetime1">
              <a:rPr lang="en-US" smtClean="0"/>
              <a:t>5/19/2023</a:t>
            </a:fld>
            <a:endParaRPr lang="en-US" dirty="0"/>
          </a:p>
        </p:txBody>
      </p:sp>
      <p:sp>
        <p:nvSpPr>
          <p:cNvPr id="8" name="Footer Placeholder 7">
            <a:extLst>
              <a:ext uri="{FF2B5EF4-FFF2-40B4-BE49-F238E27FC236}">
                <a16:creationId xmlns:a16="http://schemas.microsoft.com/office/drawing/2014/main" id="{C19CAD92-A9ED-1887-D51E-AE017EBA50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C518EE-3DCF-0A7C-95DA-251149519B5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923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3499-6FFF-EDD6-7BD0-0DB314613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48415-C1E2-4261-64B4-148532F172D1}"/>
              </a:ext>
            </a:extLst>
          </p:cNvPr>
          <p:cNvSpPr>
            <a:spLocks noGrp="1"/>
          </p:cNvSpPr>
          <p:nvPr>
            <p:ph type="dt" sz="half" idx="10"/>
          </p:nvPr>
        </p:nvSpPr>
        <p:spPr/>
        <p:txBody>
          <a:bodyPr/>
          <a:lstStyle/>
          <a:p>
            <a:fld id="{A143DE9B-B678-4EFB-BB7D-A4370204A0B0}" type="datetime1">
              <a:rPr lang="en-US" smtClean="0"/>
              <a:t>5/19/2023</a:t>
            </a:fld>
            <a:endParaRPr lang="en-US" dirty="0"/>
          </a:p>
        </p:txBody>
      </p:sp>
      <p:sp>
        <p:nvSpPr>
          <p:cNvPr id="4" name="Footer Placeholder 3">
            <a:extLst>
              <a:ext uri="{FF2B5EF4-FFF2-40B4-BE49-F238E27FC236}">
                <a16:creationId xmlns:a16="http://schemas.microsoft.com/office/drawing/2014/main" id="{3D00B933-110F-3E71-0EA3-8FD218B845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925184-CD4C-1D47-1410-F99C1981E07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058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E8EB74-5A6A-8E7A-4D80-23A15616CD1D}"/>
              </a:ext>
            </a:extLst>
          </p:cNvPr>
          <p:cNvSpPr>
            <a:spLocks noGrp="1"/>
          </p:cNvSpPr>
          <p:nvPr>
            <p:ph type="dt" sz="half" idx="10"/>
          </p:nvPr>
        </p:nvSpPr>
        <p:spPr/>
        <p:txBody>
          <a:bodyPr/>
          <a:lstStyle/>
          <a:p>
            <a:fld id="{E68812DA-F765-4142-A6A3-A8ED7235E082}" type="datetime1">
              <a:rPr lang="en-US" smtClean="0"/>
              <a:t>5/19/2023</a:t>
            </a:fld>
            <a:endParaRPr lang="en-US" dirty="0"/>
          </a:p>
        </p:txBody>
      </p:sp>
      <p:sp>
        <p:nvSpPr>
          <p:cNvPr id="3" name="Footer Placeholder 2">
            <a:extLst>
              <a:ext uri="{FF2B5EF4-FFF2-40B4-BE49-F238E27FC236}">
                <a16:creationId xmlns:a16="http://schemas.microsoft.com/office/drawing/2014/main" id="{E427C8BA-00E6-AB25-CF4C-8E9221E33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79C85A-E89F-1ED7-E7C6-36932787E35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166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5916-0B63-C7C0-39B5-4F0DE7DB1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4C59E-0709-8310-77D8-CCB8D2D1D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A449EA-CA9D-D95C-00E8-F77F8DA9B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6604B-7730-A85F-B0B2-B6BD30DBFFE6}"/>
              </a:ext>
            </a:extLst>
          </p:cNvPr>
          <p:cNvSpPr>
            <a:spLocks noGrp="1"/>
          </p:cNvSpPr>
          <p:nvPr>
            <p:ph type="dt" sz="half" idx="10"/>
          </p:nvPr>
        </p:nvSpPr>
        <p:spPr/>
        <p:txBody>
          <a:bodyPr/>
          <a:lstStyle/>
          <a:p>
            <a:fld id="{3E0277FD-7DE6-41D4-930D-AC99F5AFE54E}" type="datetime1">
              <a:rPr lang="en-US" smtClean="0"/>
              <a:t>5/19/2023</a:t>
            </a:fld>
            <a:endParaRPr lang="en-US" dirty="0"/>
          </a:p>
        </p:txBody>
      </p:sp>
      <p:sp>
        <p:nvSpPr>
          <p:cNvPr id="6" name="Footer Placeholder 5">
            <a:extLst>
              <a:ext uri="{FF2B5EF4-FFF2-40B4-BE49-F238E27FC236}">
                <a16:creationId xmlns:a16="http://schemas.microsoft.com/office/drawing/2014/main" id="{B93F3F3E-3011-F298-7EFA-24117C0748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250D06-9583-FD51-16FC-C90FC643734D}"/>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887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C279-0179-FA36-6E0C-6D71157F8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C9F84-8BFD-3732-12B2-E34F28C04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718B6-8B1E-04F9-7E7E-AFF90DA14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F9C6F-668C-981F-7DBC-933DD66CF1D1}"/>
              </a:ext>
            </a:extLst>
          </p:cNvPr>
          <p:cNvSpPr>
            <a:spLocks noGrp="1"/>
          </p:cNvSpPr>
          <p:nvPr>
            <p:ph type="dt" sz="half" idx="10"/>
          </p:nvPr>
        </p:nvSpPr>
        <p:spPr/>
        <p:txBody>
          <a:bodyPr/>
          <a:lstStyle/>
          <a:p>
            <a:fld id="{9EA15526-7079-4B7B-987C-1B5FAE11A0FF}" type="datetime1">
              <a:rPr lang="en-US" smtClean="0"/>
              <a:t>5/19/2023</a:t>
            </a:fld>
            <a:endParaRPr lang="en-US" dirty="0"/>
          </a:p>
        </p:txBody>
      </p:sp>
      <p:sp>
        <p:nvSpPr>
          <p:cNvPr id="6" name="Footer Placeholder 5">
            <a:extLst>
              <a:ext uri="{FF2B5EF4-FFF2-40B4-BE49-F238E27FC236}">
                <a16:creationId xmlns:a16="http://schemas.microsoft.com/office/drawing/2014/main" id="{351E2163-4BFE-8620-27C0-7618DC83241C}"/>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BB00A95-D727-2848-6298-B45D53833B3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3038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DB896-8299-D183-3C56-3BD866AD79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25615-0CC2-FA4A-DBBE-4C493785C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42E2A-864D-F019-38D5-B305C8F5A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5/19/2023</a:t>
            </a:fld>
            <a:endParaRPr lang="en-US" dirty="0"/>
          </a:p>
        </p:txBody>
      </p:sp>
      <p:sp>
        <p:nvSpPr>
          <p:cNvPr id="5" name="Footer Placeholder 4">
            <a:extLst>
              <a:ext uri="{FF2B5EF4-FFF2-40B4-BE49-F238E27FC236}">
                <a16:creationId xmlns:a16="http://schemas.microsoft.com/office/drawing/2014/main" id="{456EF1C1-27AA-3262-B075-E3D8E63B3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47191F-8129-13B5-14FF-E8609FD7B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8674049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erriam-webster.com/dictionary/employed"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hyperlink" Target="https://www.thebalancecareers.com/a-checklist-for-success-in-hiring-employees-1916814" TargetMode="External"/><Relationship Id="rId4" Type="http://schemas.openxmlformats.org/officeDocument/2006/relationships/hyperlink" Target="https://www.thebalancecareers.com/what-is-an-employer-1918113"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linkedin.com/feed/hashtag/?keywords=advice&amp;highlightedUpdateUrns=urn%3Ali%3Aactivity%3A7003037477229797376" TargetMode="External"/><Relationship Id="rId7"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www.linkedin.com/feed/hashtag/?keywords=habits&amp;highlightedUpdateUrns=urn%3Ali%3Aactivity%3A7003037477229797376" TargetMode="External"/><Relationship Id="rId5" Type="http://schemas.openxmlformats.org/officeDocument/2006/relationships/hyperlink" Target="https://www.linkedin.com/feed/hashtag/?keywords=perform&amp;highlightedUpdateUrns=urn%3Ali%3Aactivity%3A7003037477229797376" TargetMode="External"/><Relationship Id="rId4" Type="http://schemas.openxmlformats.org/officeDocument/2006/relationships/hyperlink" Target="https://www.linkedin.com/feed/hashtag/?keywords=work&amp;highlightedUpdateUrns=urn%3Ali%3Aactivity%3A7003037477229797376"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martralyn@msn.com"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F45A-469A-4E0E-94C1-F966920C4ED0}"/>
              </a:ext>
            </a:extLst>
          </p:cNvPr>
          <p:cNvSpPr>
            <a:spLocks noGrp="1"/>
          </p:cNvSpPr>
          <p:nvPr>
            <p:ph type="ctrTitle"/>
          </p:nvPr>
        </p:nvSpPr>
        <p:spPr>
          <a:xfrm>
            <a:off x="1158948" y="1233378"/>
            <a:ext cx="5441285" cy="2364964"/>
          </a:xfrm>
        </p:spPr>
        <p:txBody>
          <a:bodyPr>
            <a:normAutofit fontScale="90000"/>
          </a:bodyPr>
          <a:lstStyle/>
          <a:p>
            <a:r>
              <a:rPr lang="en-US" dirty="0"/>
              <a:t>How To Be A Better</a:t>
            </a:r>
            <a:br>
              <a:rPr lang="en-US" dirty="0"/>
            </a:br>
            <a:r>
              <a:rPr lang="en-US" dirty="0"/>
              <a:t>Than Average Employee</a:t>
            </a:r>
          </a:p>
        </p:txBody>
      </p:sp>
      <p:sp>
        <p:nvSpPr>
          <p:cNvPr id="3" name="Subtitle 2">
            <a:extLst>
              <a:ext uri="{FF2B5EF4-FFF2-40B4-BE49-F238E27FC236}">
                <a16:creationId xmlns:a16="http://schemas.microsoft.com/office/drawing/2014/main" id="{75FB5415-3456-4779-A510-14B468C94AF5}"/>
              </a:ext>
            </a:extLst>
          </p:cNvPr>
          <p:cNvSpPr>
            <a:spLocks noGrp="1"/>
          </p:cNvSpPr>
          <p:nvPr>
            <p:ph type="subTitle" idx="1"/>
          </p:nvPr>
        </p:nvSpPr>
        <p:spPr>
          <a:xfrm>
            <a:off x="1158948" y="3598339"/>
            <a:ext cx="5441286" cy="1675335"/>
          </a:xfrm>
        </p:spPr>
        <p:txBody>
          <a:bodyPr>
            <a:normAutofit/>
          </a:bodyPr>
          <a:lstStyle/>
          <a:p>
            <a:r>
              <a:rPr lang="en-US" b="1" i="1" dirty="0"/>
              <a:t>Lynn E. Lawrence, </a:t>
            </a:r>
            <a:r>
              <a:rPr lang="en-US" b="1" i="1" dirty="0" err="1"/>
              <a:t>CMSgt</a:t>
            </a:r>
            <a:r>
              <a:rPr lang="en-US" b="1" i="1" dirty="0"/>
              <a:t>(ret), USAF</a:t>
            </a:r>
          </a:p>
          <a:p>
            <a:r>
              <a:rPr lang="en-US" b="1" i="1" dirty="0"/>
              <a:t>MSOL, CPOT, ABOC, COA, OSC</a:t>
            </a:r>
          </a:p>
        </p:txBody>
      </p:sp>
      <p:pic>
        <p:nvPicPr>
          <p:cNvPr id="48" name="Picture 3" descr="Working space background">
            <a:extLst>
              <a:ext uri="{FF2B5EF4-FFF2-40B4-BE49-F238E27FC236}">
                <a16:creationId xmlns:a16="http://schemas.microsoft.com/office/drawing/2014/main" id="{3256ACE8-1B84-41BF-8657-7EAD695EAB77}"/>
              </a:ext>
            </a:extLst>
          </p:cNvPr>
          <p:cNvPicPr>
            <a:picLocks noChangeAspect="1"/>
          </p:cNvPicPr>
          <p:nvPr/>
        </p:nvPicPr>
        <p:blipFill rotWithShape="1">
          <a:blip r:embed="rId3"/>
          <a:srcRect l="55504" r="-1" b="-1"/>
          <a:stretch/>
        </p:blipFill>
        <p:spPr>
          <a:xfrm>
            <a:off x="7620351" y="10"/>
            <a:ext cx="4571649" cy="6857990"/>
          </a:xfrm>
          <a:prstGeom prst="rect">
            <a:avLst/>
          </a:prstGeom>
        </p:spPr>
      </p:pic>
    </p:spTree>
    <p:extLst>
      <p:ext uri="{BB962C8B-B14F-4D97-AF65-F5344CB8AC3E}">
        <p14:creationId xmlns:p14="http://schemas.microsoft.com/office/powerpoint/2010/main" val="100590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1564" y="1023257"/>
            <a:ext cx="4646805" cy="4570457"/>
          </a:xfrm>
          <a:effectLst/>
        </p:spPr>
        <p:txBody>
          <a:bodyPr>
            <a:normAutofit/>
          </a:bodyPr>
          <a:lstStyle/>
          <a:p>
            <a:pPr algn="l"/>
            <a:r>
              <a:rPr lang="en-US" dirty="0"/>
              <a:t>Be Teachable</a:t>
            </a:r>
            <a:br>
              <a:rPr lang="en-US" dirty="0"/>
            </a:br>
            <a:r>
              <a:rPr lang="en-US" sz="2800" dirty="0"/>
              <a:t>- Attitude of learning</a:t>
            </a:r>
            <a:br>
              <a:rPr lang="en-US" sz="2800" dirty="0"/>
            </a:br>
            <a:r>
              <a:rPr lang="en-US" sz="2800" dirty="0"/>
              <a:t>- Listening and observing skills</a:t>
            </a:r>
            <a:br>
              <a:rPr lang="en-US" sz="2800" dirty="0"/>
            </a:br>
            <a:r>
              <a:rPr lang="en-US" sz="2800" dirty="0"/>
              <a:t>- Understand how to question</a:t>
            </a:r>
            <a:br>
              <a:rPr lang="en-US" sz="2800" dirty="0"/>
            </a:br>
            <a:r>
              <a:rPr lang="en-US" sz="2800" dirty="0"/>
              <a:t>- Demonstrates deliberate </a:t>
            </a:r>
            <a:br>
              <a:rPr lang="en-US" sz="2800" dirty="0"/>
            </a:br>
            <a:r>
              <a:rPr lang="en-US" sz="2800" dirty="0"/>
              <a:t>  effort on your behalf  </a:t>
            </a:r>
            <a:br>
              <a:rPr lang="en-US" sz="2800" dirty="0"/>
            </a:br>
            <a:r>
              <a:rPr lang="en-US" sz="2800" dirty="0"/>
              <a:t>- Behavior is team positive</a:t>
            </a:r>
            <a:br>
              <a:rPr lang="en-US" sz="2800" dirty="0"/>
            </a:br>
            <a:r>
              <a:rPr lang="en-US" sz="2800" dirty="0"/>
              <a:t>- More open to assist</a:t>
            </a:r>
            <a:br>
              <a:rPr lang="en-US" sz="2800" dirty="0"/>
            </a:br>
            <a:endParaRPr lang="en-US" dirty="0"/>
          </a:p>
        </p:txBody>
      </p:sp>
      <p:pic>
        <p:nvPicPr>
          <p:cNvPr id="9218" name="Picture 2" descr="See the source image">
            <a:extLst>
              <a:ext uri="{FF2B5EF4-FFF2-40B4-BE49-F238E27FC236}">
                <a16:creationId xmlns:a16="http://schemas.microsoft.com/office/drawing/2014/main" id="{9B06C69E-705B-4AA3-8E72-15071F460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3038" y="1037884"/>
            <a:ext cx="6024562" cy="454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0507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1564" y="1023257"/>
            <a:ext cx="4931474" cy="4570457"/>
          </a:xfrm>
          <a:effectLst/>
        </p:spPr>
        <p:txBody>
          <a:bodyPr>
            <a:normAutofit fontScale="90000"/>
          </a:bodyPr>
          <a:lstStyle/>
          <a:p>
            <a:pPr algn="l"/>
            <a:r>
              <a:rPr lang="en-US" dirty="0"/>
              <a:t>Going to conferences</a:t>
            </a:r>
            <a:br>
              <a:rPr lang="en-US" dirty="0"/>
            </a:br>
            <a:r>
              <a:rPr lang="en-US" sz="2800" dirty="0"/>
              <a:t>- Represent your office well</a:t>
            </a:r>
            <a:br>
              <a:rPr lang="en-US" sz="2800" dirty="0"/>
            </a:br>
            <a:r>
              <a:rPr lang="en-US" sz="2800" dirty="0"/>
              <a:t>- Don’t forget that you are a   </a:t>
            </a:r>
            <a:br>
              <a:rPr lang="en-US" sz="2800" dirty="0"/>
            </a:br>
            <a:r>
              <a:rPr lang="en-US" sz="2800" dirty="0"/>
              <a:t>   reflection of your provider/office</a:t>
            </a:r>
            <a:br>
              <a:rPr lang="en-US" sz="2800" dirty="0"/>
            </a:br>
            <a:r>
              <a:rPr lang="en-US" sz="2800" dirty="0"/>
              <a:t>- Dress the part</a:t>
            </a:r>
            <a:br>
              <a:rPr lang="en-US" sz="2800" dirty="0"/>
            </a:br>
            <a:r>
              <a:rPr lang="en-US" sz="2800" dirty="0"/>
              <a:t>- Wear professional clothes</a:t>
            </a:r>
            <a:br>
              <a:rPr lang="en-US" sz="2800" dirty="0"/>
            </a:br>
            <a:r>
              <a:rPr lang="en-US" sz="2800" dirty="0"/>
              <a:t>  effort on your behalf  </a:t>
            </a:r>
            <a:br>
              <a:rPr lang="en-US" sz="2800" dirty="0"/>
            </a:br>
            <a:r>
              <a:rPr lang="en-US" sz="2800" dirty="0"/>
              <a:t>- Stop at vendor booths and learn</a:t>
            </a:r>
            <a:br>
              <a:rPr lang="en-US" sz="2800" dirty="0"/>
            </a:br>
            <a:r>
              <a:rPr lang="en-US" sz="2800" dirty="0"/>
              <a:t>- Be prepared to bring back info to </a:t>
            </a:r>
            <a:br>
              <a:rPr lang="en-US" sz="2800" dirty="0"/>
            </a:br>
            <a:r>
              <a:rPr lang="en-US" sz="2800" dirty="0"/>
              <a:t>  your team of something </a:t>
            </a:r>
            <a:br>
              <a:rPr lang="en-US" sz="2800" dirty="0"/>
            </a:br>
            <a:r>
              <a:rPr lang="en-US" sz="2800" dirty="0"/>
              <a:t>- Thank your provider for sending you   </a:t>
            </a:r>
            <a:br>
              <a:rPr lang="en-US" sz="2800" dirty="0"/>
            </a:br>
            <a:endParaRPr lang="en-US" dirty="0"/>
          </a:p>
        </p:txBody>
      </p:sp>
      <p:pic>
        <p:nvPicPr>
          <p:cNvPr id="9218" name="Picture 2" descr="See the source image">
            <a:extLst>
              <a:ext uri="{FF2B5EF4-FFF2-40B4-BE49-F238E27FC236}">
                <a16:creationId xmlns:a16="http://schemas.microsoft.com/office/drawing/2014/main" id="{9B06C69E-705B-4AA3-8E72-15071F460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3038" y="1037884"/>
            <a:ext cx="6024562" cy="454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6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370693" y="1769540"/>
            <a:ext cx="9440034" cy="2324158"/>
          </a:xfrm>
        </p:spPr>
        <p:txBody>
          <a:bodyPr vert="horz" lIns="91440" tIns="45720" rIns="91440" bIns="45720" rtlCol="0" anchor="b">
            <a:normAutofit fontScale="90000"/>
          </a:bodyPr>
          <a:lstStyle/>
          <a:p>
            <a:r>
              <a:rPr lang="en-US" sz="5400" dirty="0"/>
              <a:t>Make Sure To Socialize</a:t>
            </a:r>
            <a:br>
              <a:rPr lang="en-US" sz="5400" dirty="0"/>
            </a:br>
            <a:r>
              <a:rPr lang="en-US" sz="5400" dirty="0"/>
              <a:t>- </a:t>
            </a:r>
            <a:r>
              <a:rPr lang="en-US" sz="2800" dirty="0"/>
              <a:t>Is helpful for the mental health of the team</a:t>
            </a:r>
            <a:r>
              <a:rPr lang="en-US" sz="5400" dirty="0"/>
              <a:t> </a:t>
            </a:r>
            <a:br>
              <a:rPr lang="en-US" sz="5400" dirty="0"/>
            </a:br>
            <a:r>
              <a:rPr lang="en-US" sz="2800" dirty="0"/>
              <a:t>- Increases the quality of life for the team</a:t>
            </a:r>
            <a:br>
              <a:rPr lang="en-US" sz="2800" dirty="0"/>
            </a:br>
            <a:r>
              <a:rPr lang="en-US" sz="2800" dirty="0"/>
              <a:t>- Is a health factor for mental and physical</a:t>
            </a:r>
            <a:br>
              <a:rPr lang="en-US" sz="5400" dirty="0"/>
            </a:br>
            <a:endParaRPr lang="en-US" sz="5400" dirty="0"/>
          </a:p>
        </p:txBody>
      </p:sp>
      <p:pic>
        <p:nvPicPr>
          <p:cNvPr id="15362" name="Picture 2" descr="See the source image">
            <a:extLst>
              <a:ext uri="{FF2B5EF4-FFF2-40B4-BE49-F238E27FC236}">
                <a16:creationId xmlns:a16="http://schemas.microsoft.com/office/drawing/2014/main" id="{CD06F218-CE2D-4EED-9363-AF6B21073CBF}"/>
              </a:ext>
            </a:extLst>
          </p:cNvPr>
          <p:cNvPicPr>
            <a:picLocks noGrp="1" noChangeAspect="1" noChangeArrowheads="1"/>
          </p:cNvPicPr>
          <p:nvPr>
            <p:ph idx="1"/>
          </p:nvPr>
        </p:nvPicPr>
        <p:blipFill rotWithShape="1">
          <a:blip r:embed="rId3">
            <a:alphaModFix amt="35000"/>
            <a:extLst>
              <a:ext uri="{28A0092B-C50C-407E-A947-70E740481C1C}">
                <a14:useLocalDpi xmlns:a14="http://schemas.microsoft.com/office/drawing/2010/main" val="0"/>
              </a:ext>
            </a:extLst>
          </a:blip>
          <a:srcRect l="5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5783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370693" y="4406536"/>
            <a:ext cx="9440034" cy="1712909"/>
          </a:xfrm>
        </p:spPr>
        <p:txBody>
          <a:bodyPr vert="horz" lIns="91440" tIns="45720" rIns="91440" bIns="45720" rtlCol="0" anchor="b">
            <a:normAutofit fontScale="90000"/>
          </a:bodyPr>
          <a:lstStyle/>
          <a:p>
            <a:r>
              <a:rPr lang="en-US" sz="4100" dirty="0"/>
              <a:t>Be Careful Bringing Personal Life into The life</a:t>
            </a:r>
            <a:br>
              <a:rPr lang="en-US" sz="4100" dirty="0"/>
            </a:br>
            <a:r>
              <a:rPr lang="en-US" sz="2800" dirty="0"/>
              <a:t>- Demonstrates your professionalism</a:t>
            </a:r>
            <a:br>
              <a:rPr lang="en-US" sz="2800" dirty="0"/>
            </a:br>
            <a:r>
              <a:rPr lang="en-US" sz="2800" dirty="0"/>
              <a:t>- Keeps distractions away from the work objectives</a:t>
            </a:r>
            <a:br>
              <a:rPr lang="en-US" sz="2800" dirty="0"/>
            </a:br>
            <a:r>
              <a:rPr lang="en-US" sz="2800" dirty="0"/>
              <a:t>* If it is an emergency </a:t>
            </a:r>
            <a:r>
              <a:rPr lang="en-US" sz="4100" dirty="0"/>
              <a:t>  </a:t>
            </a:r>
          </a:p>
        </p:txBody>
      </p:sp>
      <p:pic>
        <p:nvPicPr>
          <p:cNvPr id="20482" name="Picture 2" descr="See the source image">
            <a:extLst>
              <a:ext uri="{FF2B5EF4-FFF2-40B4-BE49-F238E27FC236}">
                <a16:creationId xmlns:a16="http://schemas.microsoft.com/office/drawing/2014/main" id="{A20FE431-E6E3-4234-BA24-D4731CA3179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189" r="-1" b="42286"/>
          <a:stretch/>
        </p:blipFill>
        <p:spPr bwMode="auto">
          <a:xfrm>
            <a:off x="-1" y="-1"/>
            <a:ext cx="12198915" cy="42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630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6572" y="557189"/>
            <a:ext cx="4672146" cy="5571900"/>
          </a:xfrm>
        </p:spPr>
        <p:txBody>
          <a:bodyPr vert="horz" lIns="91440" tIns="45720" rIns="91440" bIns="45720" rtlCol="0" anchor="ctr">
            <a:normAutofit/>
          </a:bodyPr>
          <a:lstStyle/>
          <a:p>
            <a:r>
              <a:rPr lang="en-US" sz="2900" kern="1200" dirty="0">
                <a:solidFill>
                  <a:schemeClr val="tx1"/>
                </a:solidFill>
                <a:latin typeface="+mj-lt"/>
                <a:ea typeface="+mj-ea"/>
                <a:cs typeface="+mj-cs"/>
              </a:rPr>
              <a:t>Spend as little time as possible on your phone</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Is considered rude</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Is cheating the clock if it you are not working (FB, Instagram, tik-toc, etc.)</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Is normally against the rules</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Will drive leadership nut if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phones are being abuse</a:t>
            </a:r>
          </a:p>
        </p:txBody>
      </p:sp>
      <p:pic>
        <p:nvPicPr>
          <p:cNvPr id="17410" name="Picture 2" descr="See the source image">
            <a:extLst>
              <a:ext uri="{FF2B5EF4-FFF2-40B4-BE49-F238E27FC236}">
                <a16:creationId xmlns:a16="http://schemas.microsoft.com/office/drawing/2014/main" id="{8DC29598-50DE-4B5E-84D7-2D82265606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76911" y="1590347"/>
            <a:ext cx="6833848" cy="384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21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81242" y="557189"/>
            <a:ext cx="4623422" cy="5571900"/>
          </a:xfrm>
        </p:spPr>
        <p:txBody>
          <a:bodyPr vert="horz" lIns="91440" tIns="45720" rIns="91440" bIns="45720" rtlCol="0" anchor="ctr">
            <a:normAutofit/>
          </a:bodyPr>
          <a:lstStyle/>
          <a:p>
            <a:r>
              <a:rPr lang="en-US" sz="2900" b="1" kern="1200" dirty="0">
                <a:solidFill>
                  <a:schemeClr val="tx1"/>
                </a:solidFill>
                <a:latin typeface="+mj-lt"/>
                <a:ea typeface="+mj-ea"/>
                <a:cs typeface="+mj-cs"/>
              </a:rPr>
              <a:t>Time Management:</a:t>
            </a:r>
            <a:br>
              <a:rPr lang="en-US" sz="2900" b="1" kern="1200" dirty="0">
                <a:solidFill>
                  <a:schemeClr val="tx1"/>
                </a:solidFill>
                <a:latin typeface="+mj-lt"/>
                <a:ea typeface="+mj-ea"/>
                <a:cs typeface="+mj-cs"/>
              </a:rPr>
            </a:br>
            <a:r>
              <a:rPr lang="en-US" sz="2900" b="1" kern="1200" dirty="0">
                <a:solidFill>
                  <a:schemeClr val="tx1"/>
                </a:solidFill>
                <a:latin typeface="+mj-lt"/>
                <a:ea typeface="+mj-ea"/>
                <a:cs typeface="+mj-cs"/>
              </a:rPr>
              <a:t>Set Yourself A Schedule</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Look and see what your day is going to look like before you get started</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This is necessary to reduce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unwanted surprises</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You will be able to deconflict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your day and identify </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potential problems  </a:t>
            </a:r>
          </a:p>
        </p:txBody>
      </p:sp>
      <p:pic>
        <p:nvPicPr>
          <p:cNvPr id="4098" name="Picture 2" descr="See the source image">
            <a:extLst>
              <a:ext uri="{FF2B5EF4-FFF2-40B4-BE49-F238E27FC236}">
                <a16:creationId xmlns:a16="http://schemas.microsoft.com/office/drawing/2014/main" id="{3AA5E642-4118-4B82-BE49-0412F384BF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76911" y="1103435"/>
            <a:ext cx="6833848" cy="481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1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e the source image">
            <a:extLst>
              <a:ext uri="{FF2B5EF4-FFF2-40B4-BE49-F238E27FC236}">
                <a16:creationId xmlns:a16="http://schemas.microsoft.com/office/drawing/2014/main" id="{6EB0F26F-2CE1-49C0-B90F-103BC476A02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50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6858000" y="743446"/>
            <a:ext cx="4833257" cy="5017273"/>
          </a:xfrm>
          <a:noFill/>
        </p:spPr>
        <p:txBody>
          <a:bodyPr vert="horz" lIns="91440" tIns="45720" rIns="91440" bIns="45720" rtlCol="0" anchor="b">
            <a:noAutofit/>
          </a:bodyPr>
          <a:lstStyle/>
          <a:p>
            <a:r>
              <a:rPr lang="en-US" sz="2800" b="1" dirty="0"/>
              <a:t>Personal Punctuality:</a:t>
            </a:r>
            <a:br>
              <a:rPr lang="en-US" sz="2800" b="1" dirty="0"/>
            </a:br>
            <a:r>
              <a:rPr lang="en-US" sz="2800" b="1" dirty="0"/>
              <a:t>Always Be On Time</a:t>
            </a:r>
            <a:br>
              <a:rPr lang="en-US" sz="2800" dirty="0"/>
            </a:br>
            <a:r>
              <a:rPr lang="en-US" sz="2800" dirty="0"/>
              <a:t>- You will less than average if </a:t>
            </a:r>
            <a:br>
              <a:rPr lang="en-US" sz="2800" dirty="0"/>
            </a:br>
            <a:r>
              <a:rPr lang="en-US" sz="2800" dirty="0"/>
              <a:t>  you can’t show up on time!</a:t>
            </a:r>
            <a:br>
              <a:rPr lang="en-US" sz="2800" dirty="0"/>
            </a:br>
            <a:r>
              <a:rPr lang="en-US" sz="2800" dirty="0"/>
              <a:t>- This should reflect on your </a:t>
            </a:r>
            <a:br>
              <a:rPr lang="en-US" sz="2800" dirty="0"/>
            </a:br>
            <a:r>
              <a:rPr lang="en-US" sz="2800" dirty="0"/>
              <a:t>  performance evaluation</a:t>
            </a:r>
            <a:br>
              <a:rPr lang="en-US" sz="2800" dirty="0"/>
            </a:br>
            <a:r>
              <a:rPr lang="en-US" sz="2800" dirty="0"/>
              <a:t>- Superstars truly understand </a:t>
            </a:r>
            <a:br>
              <a:rPr lang="en-US" sz="2800" dirty="0"/>
            </a:br>
            <a:r>
              <a:rPr lang="en-US" sz="2800" dirty="0"/>
              <a:t>  their need on the team and </a:t>
            </a:r>
            <a:br>
              <a:rPr lang="en-US" sz="2800" dirty="0"/>
            </a:br>
            <a:r>
              <a:rPr lang="en-US" sz="2800" dirty="0"/>
              <a:t>  show up on time!</a:t>
            </a:r>
          </a:p>
        </p:txBody>
      </p:sp>
    </p:spTree>
    <p:extLst>
      <p:ext uri="{BB962C8B-B14F-4D97-AF65-F5344CB8AC3E}">
        <p14:creationId xmlns:p14="http://schemas.microsoft.com/office/powerpoint/2010/main" val="416249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7" name="Freeform: Shape 1229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299" name="Freeform: Shape 1229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77981" y="1122363"/>
            <a:ext cx="4023360" cy="4463314"/>
          </a:xfrm>
        </p:spPr>
        <p:txBody>
          <a:bodyPr vert="horz" lIns="91440" tIns="45720" rIns="91440" bIns="45720" rtlCol="0" anchor="b">
            <a:normAutofit/>
          </a:bodyPr>
          <a:lstStyle/>
          <a:p>
            <a:r>
              <a:rPr lang="en-US" sz="2400" kern="1200" dirty="0">
                <a:solidFill>
                  <a:schemeClr val="tx1"/>
                </a:solidFill>
                <a:latin typeface="+mj-lt"/>
                <a:ea typeface="+mj-ea"/>
                <a:cs typeface="+mj-cs"/>
              </a:rPr>
              <a:t>Be Predictable</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Enables improvements</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Makes team more productive</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Improves team efficiency</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Improves processes</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Aids in team relationships</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Improves patient satisfaction</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Aids in culture development</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Prevents guess work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Aids in establishing expectations </a:t>
            </a:r>
          </a:p>
        </p:txBody>
      </p:sp>
      <p:sp>
        <p:nvSpPr>
          <p:cNvPr id="12301" name="Rectangle 1230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03" name="Rectangle 1230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See the source image">
            <a:extLst>
              <a:ext uri="{FF2B5EF4-FFF2-40B4-BE49-F238E27FC236}">
                <a16:creationId xmlns:a16="http://schemas.microsoft.com/office/drawing/2014/main" id="{B8FCAE89-66F2-4332-92E8-3893668C48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1084" y="625684"/>
            <a:ext cx="5455380" cy="545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79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80D0-7BC4-46B9-B276-6B254DA9E83E}"/>
              </a:ext>
            </a:extLst>
          </p:cNvPr>
          <p:cNvSpPr>
            <a:spLocks noGrp="1"/>
          </p:cNvSpPr>
          <p:nvPr>
            <p:ph type="title"/>
          </p:nvPr>
        </p:nvSpPr>
        <p:spPr>
          <a:xfrm>
            <a:off x="7638757" y="835383"/>
            <a:ext cx="4375052" cy="5481011"/>
          </a:xfrm>
        </p:spPr>
        <p:txBody>
          <a:bodyPr vert="horz" lIns="91440" tIns="45720" rIns="91440" bIns="45720" rtlCol="0" anchor="b">
            <a:normAutofit/>
          </a:bodyPr>
          <a:lstStyle/>
          <a:p>
            <a:pPr algn="l"/>
            <a:r>
              <a:rPr lang="en-US" sz="3600" b="1" dirty="0"/>
              <a:t>Learn how to prioritize</a:t>
            </a:r>
            <a:br>
              <a:rPr lang="en-US" sz="3600" dirty="0"/>
            </a:br>
            <a:r>
              <a:rPr lang="en-US" sz="2800" dirty="0"/>
              <a:t>- Must know what is most </a:t>
            </a:r>
            <a:br>
              <a:rPr lang="en-US" sz="2800" dirty="0"/>
            </a:br>
            <a:r>
              <a:rPr lang="en-US" sz="2800" dirty="0"/>
              <a:t>  important to the team </a:t>
            </a:r>
            <a:br>
              <a:rPr lang="en-US" sz="2800" dirty="0"/>
            </a:br>
            <a:r>
              <a:rPr lang="en-US" sz="2800" dirty="0"/>
              <a:t>- Coordinates with </a:t>
            </a:r>
            <a:br>
              <a:rPr lang="en-US" sz="2800" dirty="0"/>
            </a:br>
            <a:r>
              <a:rPr lang="en-US" sz="2800" dirty="0"/>
              <a:t>  supervision on daily tasks</a:t>
            </a:r>
            <a:br>
              <a:rPr lang="en-US" sz="2800" dirty="0"/>
            </a:br>
            <a:r>
              <a:rPr lang="en-US" sz="2800" dirty="0"/>
              <a:t>- Most effective in time-</a:t>
            </a:r>
            <a:br>
              <a:rPr lang="en-US" sz="2800" dirty="0"/>
            </a:br>
            <a:r>
              <a:rPr lang="en-US" sz="2800" dirty="0"/>
              <a:t>  management skills</a:t>
            </a:r>
            <a:br>
              <a:rPr lang="en-US" sz="2800" dirty="0"/>
            </a:br>
            <a:r>
              <a:rPr lang="en-US" sz="2800" dirty="0"/>
              <a:t>- Is great training for future </a:t>
            </a:r>
            <a:br>
              <a:rPr lang="en-US" sz="2800" dirty="0"/>
            </a:br>
            <a:r>
              <a:rPr lang="en-US" sz="2800" dirty="0"/>
              <a:t>  leaders!</a:t>
            </a:r>
            <a:br>
              <a:rPr lang="en-US" sz="2800" dirty="0"/>
            </a:br>
            <a:endParaRPr lang="en-US" sz="2800" dirty="0"/>
          </a:p>
        </p:txBody>
      </p:sp>
      <p:pic>
        <p:nvPicPr>
          <p:cNvPr id="14" name="Picture 13" descr="Hourglass">
            <a:extLst>
              <a:ext uri="{FF2B5EF4-FFF2-40B4-BE49-F238E27FC236}">
                <a16:creationId xmlns:a16="http://schemas.microsoft.com/office/drawing/2014/main" id="{BDE0F0EF-0964-4A63-A380-41FFA5F565C4}"/>
              </a:ext>
            </a:extLst>
          </p:cNvPr>
          <p:cNvPicPr>
            <a:picLocks noChangeAspect="1"/>
          </p:cNvPicPr>
          <p:nvPr/>
        </p:nvPicPr>
        <p:blipFill rotWithShape="1">
          <a:blip r:embed="rId3"/>
          <a:srcRect l="21688" r="-1" b="-1"/>
          <a:stretch/>
        </p:blipFill>
        <p:spPr>
          <a:xfrm>
            <a:off x="-1" y="10"/>
            <a:ext cx="7537704" cy="6857990"/>
          </a:xfrm>
          <a:prstGeom prst="rect">
            <a:avLst/>
          </a:prstGeom>
        </p:spPr>
      </p:pic>
    </p:spTree>
    <p:extLst>
      <p:ext uri="{BB962C8B-B14F-4D97-AF65-F5344CB8AC3E}">
        <p14:creationId xmlns:p14="http://schemas.microsoft.com/office/powerpoint/2010/main" val="75682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40677" y="1040187"/>
            <a:ext cx="4774224" cy="4777626"/>
          </a:xfrm>
        </p:spPr>
        <p:txBody>
          <a:bodyPr vert="horz" lIns="91440" tIns="45720" rIns="91440" bIns="45720" rtlCol="0" anchor="b">
            <a:normAutofit fontScale="90000"/>
          </a:bodyPr>
          <a:lstStyle/>
          <a:p>
            <a:pPr algn="l"/>
            <a:r>
              <a:rPr lang="en-US" sz="4200" b="1" dirty="0"/>
              <a:t>Be Respectful</a:t>
            </a:r>
            <a:br>
              <a:rPr lang="en-US" sz="4200" dirty="0"/>
            </a:br>
            <a:r>
              <a:rPr lang="en-US" sz="2800" dirty="0"/>
              <a:t>- Demonstrates that you care about   </a:t>
            </a:r>
            <a:br>
              <a:rPr lang="en-US" sz="2800" dirty="0"/>
            </a:br>
            <a:r>
              <a:rPr lang="en-US" sz="2800" dirty="0"/>
              <a:t>  those in your area of influence</a:t>
            </a:r>
            <a:br>
              <a:rPr lang="en-US" sz="2800" dirty="0"/>
            </a:br>
            <a:r>
              <a:rPr lang="en-US" sz="2800" dirty="0"/>
              <a:t>- Demonstrates your personal </a:t>
            </a:r>
            <a:br>
              <a:rPr lang="en-US" sz="2800" dirty="0"/>
            </a:br>
            <a:r>
              <a:rPr lang="en-US" sz="2800" dirty="0"/>
              <a:t>  confidence</a:t>
            </a:r>
            <a:br>
              <a:rPr lang="en-US" sz="2800" dirty="0"/>
            </a:br>
            <a:r>
              <a:rPr lang="en-US" sz="2800" dirty="0"/>
              <a:t>- Shows your value on </a:t>
            </a:r>
            <a:br>
              <a:rPr lang="en-US" sz="2800" dirty="0"/>
            </a:br>
            <a:r>
              <a:rPr lang="en-US" sz="2800" dirty="0"/>
              <a:t>  relationships</a:t>
            </a:r>
            <a:br>
              <a:rPr lang="en-US" sz="2800" dirty="0"/>
            </a:br>
            <a:r>
              <a:rPr lang="en-US" sz="2800" dirty="0"/>
              <a:t>- Makes you more approachable </a:t>
            </a:r>
            <a:br>
              <a:rPr lang="en-US" sz="2800" dirty="0"/>
            </a:br>
            <a:r>
              <a:rPr lang="en-US" sz="2800" dirty="0"/>
              <a:t>  which make you look more </a:t>
            </a:r>
            <a:br>
              <a:rPr lang="en-US" sz="2800" dirty="0"/>
            </a:br>
            <a:r>
              <a:rPr lang="en-US" sz="2800" dirty="0"/>
              <a:t>  professional</a:t>
            </a:r>
            <a:br>
              <a:rPr lang="en-US" sz="2800" dirty="0"/>
            </a:br>
            <a:r>
              <a:rPr lang="en-US" sz="2800" dirty="0"/>
              <a:t>- This is effective on all age groups</a:t>
            </a:r>
            <a:endParaRPr lang="en-US" sz="4200" dirty="0"/>
          </a:p>
        </p:txBody>
      </p:sp>
      <p:pic>
        <p:nvPicPr>
          <p:cNvPr id="27650" name="Picture 2" descr="See the source image">
            <a:extLst>
              <a:ext uri="{FF2B5EF4-FFF2-40B4-BE49-F238E27FC236}">
                <a16:creationId xmlns:a16="http://schemas.microsoft.com/office/drawing/2014/main" id="{63257D58-4B3F-49FC-8788-16CD8AF7E2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149" r="9418"/>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6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E1C3CDAF-6742-4C90-8B88-B200A136346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50" r="19649"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49737A-519B-4CCD-9BC1-CD7A3E0ED693}"/>
              </a:ext>
            </a:extLst>
          </p:cNvPr>
          <p:cNvSpPr>
            <a:spLocks noGrp="1"/>
          </p:cNvSpPr>
          <p:nvPr>
            <p:ph type="title"/>
          </p:nvPr>
        </p:nvSpPr>
        <p:spPr>
          <a:xfrm>
            <a:off x="342622" y="2696031"/>
            <a:ext cx="4869457" cy="3738354"/>
          </a:xfrm>
        </p:spPr>
        <p:txBody>
          <a:bodyPr vert="horz" lIns="91440" tIns="45720" rIns="91440" bIns="45720" rtlCol="0" anchor="b">
            <a:noAutofit/>
          </a:bodyPr>
          <a:lstStyle/>
          <a:p>
            <a:r>
              <a:rPr lang="en-US" sz="2800" dirty="0"/>
              <a:t>Objectives</a:t>
            </a:r>
            <a:br>
              <a:rPr lang="en-US" sz="2800" dirty="0"/>
            </a:br>
            <a:r>
              <a:rPr lang="en-US" sz="2800" dirty="0"/>
              <a:t>- 8 ways to be a better employee</a:t>
            </a:r>
            <a:br>
              <a:rPr lang="en-US" sz="2800" dirty="0"/>
            </a:br>
            <a:r>
              <a:rPr lang="en-US" sz="2800" dirty="0"/>
              <a:t>- Time Management</a:t>
            </a:r>
            <a:br>
              <a:rPr lang="en-US" sz="2800" dirty="0"/>
            </a:br>
            <a:r>
              <a:rPr lang="en-US" sz="2800" dirty="0"/>
              <a:t>- Punctuality</a:t>
            </a:r>
            <a:br>
              <a:rPr lang="en-US" sz="2800" dirty="0"/>
            </a:br>
            <a:r>
              <a:rPr lang="en-US" sz="2800" dirty="0"/>
              <a:t>- Staying Focused</a:t>
            </a:r>
            <a:br>
              <a:rPr lang="en-US" sz="2800" dirty="0"/>
            </a:br>
            <a:r>
              <a:rPr lang="en-US" sz="2800" dirty="0"/>
              <a:t>- How To Prioritize</a:t>
            </a:r>
            <a:br>
              <a:rPr lang="en-US" sz="2800" dirty="0"/>
            </a:br>
            <a:r>
              <a:rPr lang="en-US" sz="2800" dirty="0"/>
              <a:t>- Being Respectful</a:t>
            </a:r>
            <a:br>
              <a:rPr lang="en-US" sz="2800" dirty="0"/>
            </a:br>
            <a:r>
              <a:rPr lang="en-US" sz="2800" dirty="0"/>
              <a:t>- Personal Appearance</a:t>
            </a:r>
            <a:br>
              <a:rPr lang="en-US" sz="2800" dirty="0"/>
            </a:br>
            <a:r>
              <a:rPr lang="en-US" sz="2800" dirty="0"/>
              <a:t>- Being Productive</a:t>
            </a:r>
            <a:br>
              <a:rPr lang="en-US" sz="2800" dirty="0"/>
            </a:br>
            <a:r>
              <a:rPr lang="en-US" sz="2800" dirty="0"/>
              <a:t>- Being a team player </a:t>
            </a:r>
            <a:br>
              <a:rPr lang="en-US" sz="2800" dirty="0"/>
            </a:br>
            <a:r>
              <a:rPr lang="en-US" sz="2800" dirty="0"/>
              <a:t>- Request feedback</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4924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375982" y="4786364"/>
            <a:ext cx="9440034" cy="1445623"/>
          </a:xfrm>
        </p:spPr>
        <p:txBody>
          <a:bodyPr vert="horz" lIns="91440" tIns="45720" rIns="91440" bIns="45720" rtlCol="0" anchor="b">
            <a:normAutofit fontScale="90000"/>
          </a:bodyPr>
          <a:lstStyle/>
          <a:p>
            <a:r>
              <a:rPr lang="en-US" sz="4800" dirty="0"/>
              <a:t>Always Be Polite</a:t>
            </a:r>
            <a:br>
              <a:rPr lang="en-US" sz="4800" dirty="0"/>
            </a:br>
            <a:r>
              <a:rPr lang="en-US" sz="3100" dirty="0"/>
              <a:t>- Reflects your social skills</a:t>
            </a:r>
            <a:br>
              <a:rPr lang="en-US" sz="3100" dirty="0"/>
            </a:br>
            <a:r>
              <a:rPr lang="en-US" sz="3100" dirty="0"/>
              <a:t>-Demonstrates that you truly value what you do</a:t>
            </a:r>
          </a:p>
        </p:txBody>
      </p:sp>
      <p:pic>
        <p:nvPicPr>
          <p:cNvPr id="19458" name="Picture 2" descr="See the source image">
            <a:extLst>
              <a:ext uri="{FF2B5EF4-FFF2-40B4-BE49-F238E27FC236}">
                <a16:creationId xmlns:a16="http://schemas.microsoft.com/office/drawing/2014/main" id="{72F07400-A2B6-4675-A5D3-1BD292AADCD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920" r="-1" b="16881"/>
          <a:stretch/>
        </p:blipFill>
        <p:spPr bwMode="auto">
          <a:xfrm>
            <a:off x="-1" y="-1"/>
            <a:ext cx="12198915" cy="42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7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13" descr="Vegetables on display at a market">
            <a:extLst>
              <a:ext uri="{FF2B5EF4-FFF2-40B4-BE49-F238E27FC236}">
                <a16:creationId xmlns:a16="http://schemas.microsoft.com/office/drawing/2014/main" id="{A500B8D0-AE0A-49D4-9774-B46071D20BE4}"/>
              </a:ext>
            </a:extLst>
          </p:cNvPr>
          <p:cNvPicPr>
            <a:picLocks noChangeAspect="1"/>
          </p:cNvPicPr>
          <p:nvPr/>
        </p:nvPicPr>
        <p:blipFill rotWithShape="1">
          <a:blip r:embed="rId3"/>
          <a:srcRect t="4639" b="11091"/>
          <a:stretch/>
        </p:blipFill>
        <p:spPr>
          <a:xfrm>
            <a:off x="-2" y="10"/>
            <a:ext cx="12191995" cy="6857990"/>
          </a:xfrm>
          <a:prstGeom prst="rect">
            <a:avLst/>
          </a:prstGeom>
        </p:spPr>
      </p:pic>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6096000" y="0"/>
            <a:ext cx="5974080" cy="3849159"/>
          </a:xfrm>
        </p:spPr>
        <p:txBody>
          <a:bodyPr vert="horz" lIns="91440" tIns="45720" rIns="91440" bIns="45720" rtlCol="0" anchor="b">
            <a:normAutofit fontScale="90000"/>
          </a:bodyPr>
          <a:lstStyle/>
          <a:p>
            <a:pPr algn="l"/>
            <a:r>
              <a:rPr lang="en-US" sz="3000" b="1" u="sng" dirty="0">
                <a:solidFill>
                  <a:srgbClr val="FFFF00"/>
                </a:solidFill>
                <a:latin typeface="Amasis MT Pro Black" panose="020B0604020202020204" pitchFamily="18" charset="0"/>
              </a:rPr>
              <a:t>Your Appearance is Valuable</a:t>
            </a:r>
            <a:br>
              <a:rPr lang="en-US" sz="2600" b="1" dirty="0">
                <a:solidFill>
                  <a:srgbClr val="FFFF00"/>
                </a:solidFill>
                <a:latin typeface="Amasis MT Pro Black" panose="020B0604020202020204" pitchFamily="18" charset="0"/>
              </a:rPr>
            </a:br>
            <a:r>
              <a:rPr lang="en-US" sz="2600" b="1" dirty="0">
                <a:solidFill>
                  <a:srgbClr val="FFFF00"/>
                </a:solidFill>
                <a:latin typeface="Amasis MT Pro Black" panose="020B0604020202020204" pitchFamily="18" charset="0"/>
              </a:rPr>
              <a:t>- Your appearance is like </a:t>
            </a:r>
            <a:br>
              <a:rPr lang="en-US" sz="2600" b="1" dirty="0">
                <a:solidFill>
                  <a:srgbClr val="FFFF00"/>
                </a:solidFill>
                <a:latin typeface="Amasis MT Pro Black" panose="020B0604020202020204" pitchFamily="18" charset="0"/>
              </a:rPr>
            </a:br>
            <a:r>
              <a:rPr lang="en-US" sz="2600" b="1" dirty="0">
                <a:solidFill>
                  <a:srgbClr val="FFFF00"/>
                </a:solidFill>
                <a:latin typeface="Amasis MT Pro Black" panose="020B0604020202020204" pitchFamily="18" charset="0"/>
              </a:rPr>
              <a:t>  buying fruit and vegetables</a:t>
            </a:r>
            <a:br>
              <a:rPr lang="en-US" sz="2600" b="1" dirty="0">
                <a:solidFill>
                  <a:srgbClr val="FFFF00"/>
                </a:solidFill>
                <a:latin typeface="Amasis MT Pro Black" panose="020B0604020202020204" pitchFamily="18" charset="0"/>
              </a:rPr>
            </a:br>
            <a:r>
              <a:rPr lang="en-US" sz="2600" b="1" dirty="0">
                <a:solidFill>
                  <a:srgbClr val="FFFF00"/>
                </a:solidFill>
                <a:latin typeface="Amasis MT Pro Black" panose="020B0604020202020204" pitchFamily="18" charset="0"/>
              </a:rPr>
              <a:t>- Makes a statement about your </a:t>
            </a:r>
            <a:br>
              <a:rPr lang="en-US" sz="2600" b="1" dirty="0">
                <a:solidFill>
                  <a:srgbClr val="FFFF00"/>
                </a:solidFill>
                <a:latin typeface="Amasis MT Pro Black" panose="020B0604020202020204" pitchFamily="18" charset="0"/>
              </a:rPr>
            </a:br>
            <a:r>
              <a:rPr lang="en-US" sz="2600" b="1" dirty="0">
                <a:solidFill>
                  <a:srgbClr val="FFFF00"/>
                </a:solidFill>
                <a:latin typeface="Amasis MT Pro Black" panose="020B0604020202020204" pitchFamily="18" charset="0"/>
              </a:rPr>
              <a:t>  personal level of quality</a:t>
            </a:r>
            <a:br>
              <a:rPr lang="en-US" sz="2600" b="1" dirty="0">
                <a:solidFill>
                  <a:srgbClr val="FFFF00"/>
                </a:solidFill>
                <a:latin typeface="Amasis MT Pro Black" panose="020B0604020202020204" pitchFamily="18" charset="0"/>
              </a:rPr>
            </a:br>
            <a:r>
              <a:rPr lang="en-US" sz="2600" b="1" dirty="0">
                <a:solidFill>
                  <a:srgbClr val="FFFF00"/>
                </a:solidFill>
                <a:latin typeface="Amasis MT Pro Black" panose="020B0604020202020204" pitchFamily="18" charset="0"/>
              </a:rPr>
              <a:t>- It’s all on you, totally your control</a:t>
            </a:r>
            <a:br>
              <a:rPr lang="en-US" sz="2600" b="1" dirty="0">
                <a:solidFill>
                  <a:schemeClr val="tx1"/>
                </a:solidFill>
                <a:latin typeface="Amasis MT Pro Black" panose="020B0604020202020204" pitchFamily="18" charset="0"/>
              </a:rPr>
            </a:br>
            <a:r>
              <a:rPr lang="en-US" sz="2600" b="1" dirty="0">
                <a:solidFill>
                  <a:schemeClr val="tx1"/>
                </a:solidFill>
                <a:latin typeface="Amasis MT Pro Black" panose="020B0604020202020204" pitchFamily="18" charset="0"/>
              </a:rPr>
              <a:t>- This is how you represent and  </a:t>
            </a:r>
            <a:br>
              <a:rPr lang="en-US" sz="2600" b="1" dirty="0">
                <a:solidFill>
                  <a:schemeClr val="tx1"/>
                </a:solidFill>
                <a:latin typeface="Amasis MT Pro Black" panose="020B0604020202020204" pitchFamily="18" charset="0"/>
              </a:rPr>
            </a:br>
            <a:r>
              <a:rPr lang="en-US" sz="2600" b="1" dirty="0">
                <a:solidFill>
                  <a:schemeClr val="tx1"/>
                </a:solidFill>
                <a:latin typeface="Amasis MT Pro Black" panose="020B0604020202020204" pitchFamily="18" charset="0"/>
              </a:rPr>
              <a:t>  respect the team the team</a:t>
            </a:r>
            <a:br>
              <a:rPr lang="en-US" sz="2600" b="1" dirty="0">
                <a:solidFill>
                  <a:schemeClr val="tx1"/>
                </a:solidFill>
                <a:latin typeface="Amasis MT Pro Black" panose="020B0604020202020204" pitchFamily="18" charset="0"/>
              </a:rPr>
            </a:br>
            <a:r>
              <a:rPr lang="en-US" sz="2600" b="1" dirty="0">
                <a:solidFill>
                  <a:schemeClr val="tx1"/>
                </a:solidFill>
                <a:latin typeface="Amasis MT Pro Black" panose="020B0604020202020204" pitchFamily="18" charset="0"/>
              </a:rPr>
              <a:t>- How you look represent the doctor</a:t>
            </a:r>
            <a:br>
              <a:rPr lang="en-US" sz="2600" dirty="0">
                <a:solidFill>
                  <a:schemeClr val="tx1"/>
                </a:solidFill>
              </a:rPr>
            </a:br>
            <a:endParaRPr lang="en-US" sz="2600" dirty="0">
              <a:solidFill>
                <a:schemeClr val="tx1"/>
              </a:solidFill>
            </a:endParaRPr>
          </a:p>
        </p:txBody>
      </p:sp>
    </p:spTree>
    <p:extLst>
      <p:ext uri="{BB962C8B-B14F-4D97-AF65-F5344CB8AC3E}">
        <p14:creationId xmlns:p14="http://schemas.microsoft.com/office/powerpoint/2010/main" val="2994647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675A-CD76-494C-A1E0-6D3E117B15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Proper Dressing &amp; Grooming</a:t>
            </a:r>
          </a:p>
        </p:txBody>
      </p:sp>
      <p:graphicFrame>
        <p:nvGraphicFramePr>
          <p:cNvPr id="10" name="Content Placeholder 2">
            <a:extLst>
              <a:ext uri="{FF2B5EF4-FFF2-40B4-BE49-F238E27FC236}">
                <a16:creationId xmlns:a16="http://schemas.microsoft.com/office/drawing/2014/main" id="{64E7B65C-79B3-40CD-BB1C-6A4C046C4250}"/>
              </a:ext>
            </a:extLst>
          </p:cNvPr>
          <p:cNvGraphicFramePr>
            <a:graphicFrameLocks noGrp="1"/>
          </p:cNvGraphicFramePr>
          <p:nvPr>
            <p:ph sz="half" idx="1"/>
            <p:extLst>
              <p:ext uri="{D42A27DB-BD31-4B8C-83A1-F6EECF244321}">
                <p14:modId xmlns:p14="http://schemas.microsoft.com/office/powerpoint/2010/main" val="106887811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a:extLst>
              <a:ext uri="{FF2B5EF4-FFF2-40B4-BE49-F238E27FC236}">
                <a16:creationId xmlns:a16="http://schemas.microsoft.com/office/drawing/2014/main" id="{728933D6-B64E-E8AC-79DC-610E633F48C0}"/>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38681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64233" y="1023257"/>
            <a:ext cx="4945967" cy="4570457"/>
          </a:xfrm>
          <a:effectLst/>
        </p:spPr>
        <p:txBody>
          <a:bodyPr>
            <a:normAutofit fontScale="90000"/>
          </a:bodyPr>
          <a:lstStyle/>
          <a:p>
            <a:pPr algn="l"/>
            <a:r>
              <a:rPr lang="en-US" dirty="0"/>
              <a:t>Be Productive</a:t>
            </a:r>
            <a:br>
              <a:rPr lang="en-US" dirty="0"/>
            </a:br>
            <a:r>
              <a:rPr lang="en-US" sz="2800" dirty="0"/>
              <a:t>- Forces leadership to see a </a:t>
            </a:r>
            <a:br>
              <a:rPr lang="en-US" sz="2800" dirty="0"/>
            </a:br>
            <a:r>
              <a:rPr lang="en-US" sz="2800" dirty="0"/>
              <a:t>  return on their investment </a:t>
            </a:r>
            <a:br>
              <a:rPr lang="en-US" sz="2800" dirty="0"/>
            </a:br>
            <a:r>
              <a:rPr lang="en-US" sz="2800" dirty="0"/>
              <a:t>- Demonstrates credibility to your </a:t>
            </a:r>
            <a:br>
              <a:rPr lang="en-US" sz="2800" dirty="0"/>
            </a:br>
            <a:r>
              <a:rPr lang="en-US" sz="2800" dirty="0"/>
              <a:t>  teammates</a:t>
            </a:r>
            <a:br>
              <a:rPr lang="en-US" sz="2800" dirty="0"/>
            </a:br>
            <a:r>
              <a:rPr lang="en-US" sz="2800" dirty="0"/>
              <a:t>- What you are being paid to do</a:t>
            </a:r>
            <a:br>
              <a:rPr lang="en-US" sz="2800" dirty="0"/>
            </a:br>
            <a:r>
              <a:rPr lang="en-US" sz="2800" dirty="0"/>
              <a:t>- This is how you support the </a:t>
            </a:r>
            <a:br>
              <a:rPr lang="en-US" sz="2800" dirty="0"/>
            </a:br>
            <a:r>
              <a:rPr lang="en-US" sz="2800" dirty="0"/>
              <a:t>  mission of the practice and </a:t>
            </a:r>
            <a:br>
              <a:rPr lang="en-US" sz="2800" dirty="0"/>
            </a:br>
            <a:r>
              <a:rPr lang="en-US" sz="2800" dirty="0"/>
              <a:t>  your teammates</a:t>
            </a:r>
            <a:br>
              <a:rPr lang="en-US" sz="2800" dirty="0"/>
            </a:br>
            <a:r>
              <a:rPr lang="en-US" sz="2800" dirty="0"/>
              <a:t>- Adds to the bottom line of the </a:t>
            </a:r>
            <a:br>
              <a:rPr lang="en-US" sz="2800" dirty="0"/>
            </a:br>
            <a:r>
              <a:rPr lang="en-US" sz="2800" dirty="0"/>
              <a:t>  practice</a:t>
            </a:r>
            <a:endParaRPr lang="en-US" dirty="0"/>
          </a:p>
        </p:txBody>
      </p:sp>
      <p:pic>
        <p:nvPicPr>
          <p:cNvPr id="6146" name="Picture 2" descr="See the source image">
            <a:extLst>
              <a:ext uri="{FF2B5EF4-FFF2-40B4-BE49-F238E27FC236}">
                <a16:creationId xmlns:a16="http://schemas.microsoft.com/office/drawing/2014/main" id="{C1BA68B7-9558-4431-8B88-273B758817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0113" y="1023938"/>
            <a:ext cx="4570412" cy="457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28845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50167" y="1023257"/>
            <a:ext cx="4481307" cy="4570457"/>
          </a:xfrm>
          <a:effectLst/>
        </p:spPr>
        <p:txBody>
          <a:bodyPr>
            <a:normAutofit/>
          </a:bodyPr>
          <a:lstStyle/>
          <a:p>
            <a:pPr algn="l"/>
            <a:r>
              <a:rPr lang="en-US" dirty="0"/>
              <a:t>Follow All Work Protocols</a:t>
            </a:r>
            <a:br>
              <a:rPr lang="en-US" dirty="0"/>
            </a:br>
            <a:r>
              <a:rPr lang="en-US" sz="2800" dirty="0"/>
              <a:t>- Improves office efficiency</a:t>
            </a:r>
            <a:br>
              <a:rPr lang="en-US" dirty="0"/>
            </a:br>
            <a:r>
              <a:rPr lang="en-US" sz="2800" dirty="0"/>
              <a:t>- Eliminates doubts and </a:t>
            </a:r>
            <a:br>
              <a:rPr lang="en-US" sz="2800" dirty="0"/>
            </a:br>
            <a:r>
              <a:rPr lang="en-US" sz="2800" dirty="0"/>
              <a:t>  establishes team continuity </a:t>
            </a:r>
            <a:br>
              <a:rPr lang="en-US" sz="2800" dirty="0"/>
            </a:br>
            <a:r>
              <a:rPr lang="en-US" sz="2800" dirty="0"/>
              <a:t>- Improves team productivity </a:t>
            </a:r>
            <a:br>
              <a:rPr lang="en-US" sz="2800" dirty="0"/>
            </a:br>
            <a:r>
              <a:rPr lang="en-US" sz="2800" dirty="0"/>
              <a:t>- </a:t>
            </a:r>
            <a:r>
              <a:rPr lang="en-US" sz="2800" b="1" dirty="0">
                <a:highlight>
                  <a:srgbClr val="FFFF00"/>
                </a:highlight>
              </a:rPr>
              <a:t>Reduces rework or problems </a:t>
            </a:r>
            <a:br>
              <a:rPr lang="en-US" sz="2800" b="1" dirty="0">
                <a:highlight>
                  <a:srgbClr val="FFFF00"/>
                </a:highlight>
              </a:rPr>
            </a:br>
            <a:r>
              <a:rPr lang="en-US" sz="2800" b="1" dirty="0">
                <a:highlight>
                  <a:srgbClr val="FFFF00"/>
                </a:highlight>
              </a:rPr>
              <a:t>  in patient care</a:t>
            </a:r>
            <a:br>
              <a:rPr lang="en-US" sz="2800" dirty="0"/>
            </a:br>
            <a:r>
              <a:rPr lang="en-US" sz="2800" dirty="0"/>
              <a:t>- Positive impact on the culture</a:t>
            </a:r>
            <a:endParaRPr lang="en-US" dirty="0"/>
          </a:p>
        </p:txBody>
      </p:sp>
      <p:pic>
        <p:nvPicPr>
          <p:cNvPr id="3074" name="Picture 2" descr="See the source image">
            <a:extLst>
              <a:ext uri="{FF2B5EF4-FFF2-40B4-BE49-F238E27FC236}">
                <a16:creationId xmlns:a16="http://schemas.microsoft.com/office/drawing/2014/main" id="{671ED384-D92B-40DD-9C1D-F83A535777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3038" y="1505739"/>
            <a:ext cx="6024562" cy="360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0588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78305" y="1023256"/>
            <a:ext cx="4346913" cy="5514703"/>
          </a:xfrm>
          <a:effectLst/>
        </p:spPr>
        <p:txBody>
          <a:bodyPr>
            <a:normAutofit fontScale="90000"/>
          </a:bodyPr>
          <a:lstStyle/>
          <a:p>
            <a:pPr algn="l"/>
            <a:r>
              <a:rPr lang="en-US" dirty="0"/>
              <a:t>Be A Team Player</a:t>
            </a:r>
            <a:br>
              <a:rPr lang="en-US" dirty="0"/>
            </a:br>
            <a:r>
              <a:rPr lang="en-US" sz="2800" dirty="0"/>
              <a:t>- Understands team’s success</a:t>
            </a:r>
            <a:br>
              <a:rPr lang="en-US" sz="2800" dirty="0"/>
            </a:br>
            <a:r>
              <a:rPr lang="en-US" sz="2800" dirty="0"/>
              <a:t>- Makes you see outside of </a:t>
            </a:r>
            <a:br>
              <a:rPr lang="en-US" sz="2800" dirty="0"/>
            </a:br>
            <a:r>
              <a:rPr lang="en-US" sz="2800" dirty="0"/>
              <a:t>  your personal space</a:t>
            </a:r>
            <a:br>
              <a:rPr lang="en-US" sz="2800" dirty="0"/>
            </a:br>
            <a:r>
              <a:rPr lang="en-US" sz="2800" dirty="0"/>
              <a:t>- Makes you see the roles of </a:t>
            </a:r>
            <a:br>
              <a:rPr lang="en-US" sz="2800" dirty="0"/>
            </a:br>
            <a:r>
              <a:rPr lang="en-US" sz="2800" dirty="0"/>
              <a:t>  others on the team</a:t>
            </a:r>
            <a:br>
              <a:rPr lang="en-US" sz="2800" dirty="0"/>
            </a:br>
            <a:r>
              <a:rPr lang="en-US" sz="2800" dirty="0"/>
              <a:t>- Connects the entire team</a:t>
            </a:r>
            <a:br>
              <a:rPr lang="en-US" sz="2800" dirty="0"/>
            </a:br>
            <a:r>
              <a:rPr lang="en-US" sz="2800" dirty="0"/>
              <a:t>- Reduces waste, increases </a:t>
            </a:r>
            <a:br>
              <a:rPr lang="en-US" sz="2800" dirty="0"/>
            </a:br>
            <a:r>
              <a:rPr lang="en-US" sz="2800" dirty="0"/>
              <a:t>  collaboration</a:t>
            </a:r>
            <a:br>
              <a:rPr lang="en-US" sz="2800" dirty="0"/>
            </a:br>
            <a:r>
              <a:rPr lang="en-US" sz="2800" dirty="0"/>
              <a:t>- Forces you to become more </a:t>
            </a:r>
            <a:br>
              <a:rPr lang="en-US" sz="2800" dirty="0"/>
            </a:br>
            <a:r>
              <a:rPr lang="en-US" sz="2800" dirty="0"/>
              <a:t>  organized for team efficiency</a:t>
            </a:r>
            <a:br>
              <a:rPr lang="en-US" sz="2800" dirty="0"/>
            </a:br>
            <a:r>
              <a:rPr lang="en-US" sz="2800" dirty="0"/>
              <a:t>- Watchout for attaching </a:t>
            </a:r>
            <a:r>
              <a:rPr lang="en-US" sz="2800"/>
              <a:t>yourself to cliques </a:t>
            </a:r>
            <a:endParaRPr lang="en-US" dirty="0"/>
          </a:p>
        </p:txBody>
      </p:sp>
      <p:pic>
        <p:nvPicPr>
          <p:cNvPr id="24578" name="Picture 2" descr="See the source image">
            <a:extLst>
              <a:ext uri="{FF2B5EF4-FFF2-40B4-BE49-F238E27FC236}">
                <a16:creationId xmlns:a16="http://schemas.microsoft.com/office/drawing/2014/main" id="{3415C736-2CA0-473D-88E5-168246D0CF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8675" y="1720123"/>
            <a:ext cx="6685018" cy="308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2910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1564" y="1023257"/>
            <a:ext cx="4335781" cy="4570457"/>
          </a:xfrm>
          <a:effectLst/>
        </p:spPr>
        <p:txBody>
          <a:bodyPr>
            <a:normAutofit fontScale="90000"/>
          </a:bodyPr>
          <a:lstStyle/>
          <a:p>
            <a:pPr algn="l"/>
            <a:r>
              <a:rPr lang="en-US" dirty="0"/>
              <a:t>Always Demonstrate Excellence</a:t>
            </a:r>
            <a:br>
              <a:rPr lang="en-US" dirty="0"/>
            </a:br>
            <a:r>
              <a:rPr lang="en-US" sz="2800" dirty="0"/>
              <a:t>- Sets you apart from others</a:t>
            </a:r>
            <a:br>
              <a:rPr lang="en-US" sz="2800" dirty="0"/>
            </a:br>
            <a:r>
              <a:rPr lang="en-US" sz="2800" dirty="0"/>
              <a:t>- Develops efficiency on team</a:t>
            </a:r>
            <a:br>
              <a:rPr lang="en-US" sz="2800" dirty="0"/>
            </a:br>
            <a:r>
              <a:rPr lang="en-US" sz="2800" dirty="0"/>
              <a:t>- Enhances your reputation </a:t>
            </a:r>
            <a:br>
              <a:rPr lang="en-US" sz="2800" dirty="0"/>
            </a:br>
            <a:r>
              <a:rPr lang="en-US" sz="2800" dirty="0"/>
              <a:t>  amongst staff and patients</a:t>
            </a:r>
            <a:br>
              <a:rPr lang="en-US" sz="2800" dirty="0"/>
            </a:br>
            <a:r>
              <a:rPr lang="en-US" sz="2800" dirty="0"/>
              <a:t>- Raises your self-esteem</a:t>
            </a:r>
            <a:br>
              <a:rPr lang="en-US" sz="2800" dirty="0"/>
            </a:br>
            <a:r>
              <a:rPr lang="en-US" sz="2800" dirty="0"/>
              <a:t>- Enhances job satisfaction</a:t>
            </a:r>
            <a:br>
              <a:rPr lang="en-US" sz="2800" dirty="0"/>
            </a:br>
            <a:r>
              <a:rPr lang="en-US" sz="2800" dirty="0"/>
              <a:t>- Helps you attain personal </a:t>
            </a:r>
            <a:br>
              <a:rPr lang="en-US" sz="2800" dirty="0"/>
            </a:br>
            <a:r>
              <a:rPr lang="en-US" sz="2800" dirty="0"/>
              <a:t>  goals</a:t>
            </a:r>
            <a:endParaRPr lang="en-US" dirty="0"/>
          </a:p>
        </p:txBody>
      </p:sp>
      <p:pic>
        <p:nvPicPr>
          <p:cNvPr id="13314" name="Picture 2" descr="See the source image">
            <a:extLst>
              <a:ext uri="{FF2B5EF4-FFF2-40B4-BE49-F238E27FC236}">
                <a16:creationId xmlns:a16="http://schemas.microsoft.com/office/drawing/2014/main" id="{F056E474-2864-43DA-91F9-9EC0319987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8090" y="1133341"/>
            <a:ext cx="6366363" cy="42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4474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5F686E-1DF8-49D2-8C3F-8714B4F7F9BB}"/>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a:cs typeface="Arial" panose="020B0604020202020204" pitchFamily="34" charset="0"/>
              </a:rPr>
              <a:t>Quote: Kathryn Scott</a:t>
            </a:r>
          </a:p>
        </p:txBody>
      </p:sp>
      <p:sp>
        <p:nvSpPr>
          <p:cNvPr id="5" name="Content Placeholder 4">
            <a:extLst>
              <a:ext uri="{FF2B5EF4-FFF2-40B4-BE49-F238E27FC236}">
                <a16:creationId xmlns:a16="http://schemas.microsoft.com/office/drawing/2014/main" id="{806C99C5-EDA4-4A93-BE6D-5DF5DCF36E4A}"/>
              </a:ext>
            </a:extLst>
          </p:cNvPr>
          <p:cNvSpPr>
            <a:spLocks noGrp="1"/>
          </p:cNvSpPr>
          <p:nvPr>
            <p:ph sz="half" idx="1"/>
          </p:nvPr>
        </p:nvSpPr>
        <p:spPr>
          <a:xfrm>
            <a:off x="6558090" y="1964923"/>
            <a:ext cx="5222929" cy="4058751"/>
          </a:xfrm>
        </p:spPr>
        <p:txBody>
          <a:bodyPr vert="horz" lIns="91440" tIns="45720" rIns="91440" bIns="45720" rtlCol="0" anchor="t">
            <a:normAutofit/>
          </a:bodyPr>
          <a:lstStyle/>
          <a:p>
            <a:r>
              <a:rPr lang="en-US" sz="2800" dirty="0"/>
              <a:t>Stay away from the drama!</a:t>
            </a:r>
          </a:p>
          <a:p>
            <a:endParaRPr lang="en-US" sz="2800" dirty="0"/>
          </a:p>
          <a:p>
            <a:r>
              <a:rPr lang="en-US" sz="2800" dirty="0"/>
              <a:t>Is this my business?</a:t>
            </a:r>
          </a:p>
          <a:p>
            <a:endParaRPr lang="en-US" sz="2800" dirty="0"/>
          </a:p>
          <a:p>
            <a:r>
              <a:rPr lang="en-US" sz="2800" dirty="0"/>
              <a:t>Is this my battle?</a:t>
            </a:r>
          </a:p>
        </p:txBody>
      </p:sp>
      <p:pic>
        <p:nvPicPr>
          <p:cNvPr id="1026" name="Picture 2" descr="See the source image">
            <a:extLst>
              <a:ext uri="{FF2B5EF4-FFF2-40B4-BE49-F238E27FC236}">
                <a16:creationId xmlns:a16="http://schemas.microsoft.com/office/drawing/2014/main" id="{91245FAD-4CF3-42CD-85F5-5DE620B3806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3944" r="6945"/>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7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545B8-951C-45A6-B4C4-4A7547DE4E54}"/>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a:t>Don’t Be A Speed Bump</a:t>
            </a:r>
          </a:p>
        </p:txBody>
      </p:sp>
      <p:sp>
        <p:nvSpPr>
          <p:cNvPr id="5" name="Content Placeholder 4">
            <a:extLst>
              <a:ext uri="{FF2B5EF4-FFF2-40B4-BE49-F238E27FC236}">
                <a16:creationId xmlns:a16="http://schemas.microsoft.com/office/drawing/2014/main" id="{BC8894A7-2D18-471A-92A3-F8B2632A2F72}"/>
              </a:ext>
            </a:extLst>
          </p:cNvPr>
          <p:cNvSpPr>
            <a:spLocks noGrp="1"/>
          </p:cNvSpPr>
          <p:nvPr>
            <p:ph sz="half" idx="1"/>
          </p:nvPr>
        </p:nvSpPr>
        <p:spPr>
          <a:xfrm>
            <a:off x="6447294" y="1732449"/>
            <a:ext cx="5424407" cy="4058751"/>
          </a:xfrm>
        </p:spPr>
        <p:txBody>
          <a:bodyPr vert="horz" lIns="91440" tIns="45720" rIns="91440" bIns="45720" rtlCol="0" anchor="t">
            <a:normAutofit/>
          </a:bodyPr>
          <a:lstStyle/>
          <a:p>
            <a:r>
              <a:rPr lang="en-US" sz="2400" dirty="0"/>
              <a:t>Someone that slows down every process or every program</a:t>
            </a:r>
          </a:p>
          <a:p>
            <a:r>
              <a:rPr lang="en-US" sz="2400" dirty="0"/>
              <a:t>Interrupts the office meeting with nonsense</a:t>
            </a:r>
          </a:p>
          <a:p>
            <a:r>
              <a:rPr lang="en-US" sz="2400" dirty="0"/>
              <a:t>Always complaining about the office leadership or coworkers</a:t>
            </a:r>
          </a:p>
          <a:p>
            <a:r>
              <a:rPr lang="en-US" sz="2400" dirty="0"/>
              <a:t>Never wants to try anything new or different</a:t>
            </a:r>
          </a:p>
        </p:txBody>
      </p:sp>
      <p:pic>
        <p:nvPicPr>
          <p:cNvPr id="1026" name="Picture 2" descr="See the source image">
            <a:extLst>
              <a:ext uri="{FF2B5EF4-FFF2-40B4-BE49-F238E27FC236}">
                <a16:creationId xmlns:a16="http://schemas.microsoft.com/office/drawing/2014/main" id="{27FA35D5-35E5-47D5-A23B-B919D349377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5403" r="31708"/>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21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See the source image">
            <a:extLst>
              <a:ext uri="{FF2B5EF4-FFF2-40B4-BE49-F238E27FC236}">
                <a16:creationId xmlns:a16="http://schemas.microsoft.com/office/drawing/2014/main" id="{6DFD8BCC-CF31-4D26-84B2-4C0FE616873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970" t="9091" r="12893" b="2"/>
          <a:stretch/>
        </p:blipFill>
        <p:spPr bwMode="auto">
          <a:xfrm>
            <a:off x="3532197" y="104513"/>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7" name="Rectangle 1434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81028" y="2880362"/>
            <a:ext cx="7657131" cy="3369692"/>
          </a:xfrm>
        </p:spPr>
        <p:txBody>
          <a:bodyPr vert="horz" lIns="91440" tIns="45720" rIns="91440" bIns="45720" rtlCol="0" anchor="b">
            <a:noAutofit/>
          </a:bodyPr>
          <a:lstStyle/>
          <a:p>
            <a:r>
              <a:rPr lang="en-US" sz="2400" b="1" dirty="0"/>
              <a:t>Be Respectful To Your Co-workers</a:t>
            </a:r>
            <a:br>
              <a:rPr lang="en-US" sz="2400" dirty="0"/>
            </a:br>
            <a:r>
              <a:rPr lang="en-US" sz="2400" dirty="0"/>
              <a:t>- Giving respect will help you to earn   respect</a:t>
            </a:r>
            <a:br>
              <a:rPr lang="en-US" sz="2400" dirty="0"/>
            </a:br>
            <a:r>
              <a:rPr lang="en-US" sz="2400" dirty="0"/>
              <a:t>- Enhances the team’s job satisfaction</a:t>
            </a:r>
            <a:br>
              <a:rPr lang="en-US" sz="2400" dirty="0"/>
            </a:br>
            <a:r>
              <a:rPr lang="en-US" sz="2400" dirty="0"/>
              <a:t>- Demonstrates your personal passion for the job and team</a:t>
            </a:r>
            <a:br>
              <a:rPr lang="en-US" sz="2400" dirty="0"/>
            </a:br>
            <a:r>
              <a:rPr lang="en-US" sz="2400" dirty="0"/>
              <a:t>- Showing up on time is a sign of respect</a:t>
            </a:r>
            <a:br>
              <a:rPr lang="en-US" sz="2400" dirty="0"/>
            </a:br>
            <a:r>
              <a:rPr lang="en-US" sz="2400" dirty="0"/>
              <a:t>- You understand that you are being observed</a:t>
            </a:r>
            <a:br>
              <a:rPr lang="en-US" sz="2400" dirty="0"/>
            </a:br>
            <a:r>
              <a:rPr lang="en-US" sz="2400" dirty="0"/>
              <a:t>- Demonstrates your value of the team culture</a:t>
            </a:r>
          </a:p>
        </p:txBody>
      </p:sp>
      <p:sp>
        <p:nvSpPr>
          <p:cNvPr id="14349" name="Rectangle 143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51" name="Rectangle 143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78210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658C75-8EEF-4819-9082-45839A206FF4}"/>
              </a:ext>
            </a:extLst>
          </p:cNvPr>
          <p:cNvSpPr>
            <a:spLocks noGrp="1"/>
          </p:cNvSpPr>
          <p:nvPr>
            <p:ph type="title"/>
          </p:nvPr>
        </p:nvSpPr>
        <p:spPr>
          <a:xfrm>
            <a:off x="913795" y="609600"/>
            <a:ext cx="5978072" cy="1556702"/>
          </a:xfrm>
        </p:spPr>
        <p:txBody>
          <a:bodyPr vert="horz" lIns="91440" tIns="45720" rIns="91440" bIns="45720" rtlCol="0" anchor="ctr">
            <a:normAutofit/>
          </a:bodyPr>
          <a:lstStyle/>
          <a:p>
            <a:r>
              <a:rPr lang="en-US"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What is an “Employee”</a:t>
            </a:r>
          </a:p>
        </p:txBody>
      </p:sp>
      <p:sp>
        <p:nvSpPr>
          <p:cNvPr id="5" name="Content Placeholder 4">
            <a:extLst>
              <a:ext uri="{FF2B5EF4-FFF2-40B4-BE49-F238E27FC236}">
                <a16:creationId xmlns:a16="http://schemas.microsoft.com/office/drawing/2014/main" id="{08049C02-4154-4E0F-9FDF-42C5CC45A622}"/>
              </a:ext>
            </a:extLst>
          </p:cNvPr>
          <p:cNvSpPr>
            <a:spLocks noGrp="1"/>
          </p:cNvSpPr>
          <p:nvPr>
            <p:ph sz="half" idx="1"/>
          </p:nvPr>
        </p:nvSpPr>
        <p:spPr>
          <a:xfrm>
            <a:off x="231718" y="1781291"/>
            <a:ext cx="6866505" cy="4219136"/>
          </a:xfrm>
        </p:spPr>
        <p:txBody>
          <a:bodyPr vert="horz" lIns="91440" tIns="45720" rIns="91440" bIns="45720" rtlCol="0" anchor="t">
            <a:noAutofit/>
          </a:bodyPr>
          <a:lstStyle/>
          <a:p>
            <a:pPr>
              <a:lnSpc>
                <a:spcPct val="100000"/>
              </a:lnSpc>
            </a:pPr>
            <a:r>
              <a:rPr lang="en-US" sz="2300" b="0" i="0" dirty="0">
                <a:latin typeface="Arial" panose="020B0604020202020204" pitchFamily="34" charset="0"/>
                <a:cs typeface="Arial" panose="020B0604020202020204" pitchFamily="34" charset="0"/>
              </a:rPr>
              <a:t>one </a:t>
            </a:r>
            <a:r>
              <a:rPr lang="en-US" sz="2300" b="0" i="0" u="none" strike="noStrike" dirty="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employed</a:t>
            </a:r>
            <a:r>
              <a:rPr lang="en-US" sz="2300" b="0" i="0" dirty="0">
                <a:latin typeface="Arial" panose="020B0604020202020204" pitchFamily="34" charset="0"/>
                <a:cs typeface="Arial" panose="020B0604020202020204" pitchFamily="34" charset="0"/>
              </a:rPr>
              <a:t> by another usually for wages or salary and in a position below the executive level</a:t>
            </a:r>
          </a:p>
          <a:p>
            <a:pPr>
              <a:lnSpc>
                <a:spcPct val="100000"/>
              </a:lnSpc>
            </a:pPr>
            <a:endParaRPr lang="en-US" sz="2300" dirty="0">
              <a:latin typeface="Arial" panose="020B0604020202020204" pitchFamily="34" charset="0"/>
              <a:cs typeface="Arial" panose="020B0604020202020204" pitchFamily="34" charset="0"/>
            </a:endParaRPr>
          </a:p>
          <a:p>
            <a:pPr>
              <a:lnSpc>
                <a:spcPct val="100000"/>
              </a:lnSpc>
            </a:pPr>
            <a:r>
              <a:rPr lang="en-US" sz="2300" b="0" i="0" dirty="0">
                <a:latin typeface="Arial" panose="020B0604020202020204" pitchFamily="34" charset="0"/>
                <a:cs typeface="Arial" panose="020B0604020202020204" pitchFamily="34" charset="0"/>
              </a:rPr>
              <a:t>An employee is an individual who was hired by an </a:t>
            </a:r>
            <a:r>
              <a:rPr lang="en-US" sz="2300" b="0" i="0" u="none" strike="noStrike"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employer</a:t>
            </a:r>
            <a:r>
              <a:rPr lang="en-US" sz="2300" b="0" i="0" dirty="0">
                <a:latin typeface="Arial" panose="020B0604020202020204" pitchFamily="34" charset="0"/>
                <a:cs typeface="Arial" panose="020B0604020202020204" pitchFamily="34" charset="0"/>
              </a:rPr>
              <a:t> to do a specific job. The employee is hired by the employer after an </a:t>
            </a:r>
            <a:r>
              <a:rPr lang="en-US" sz="2300" b="0" i="0" u="none" strike="noStrike" dirty="0">
                <a:solidFill>
                  <a:srgbClr val="FFFF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application and interview process</a:t>
            </a:r>
            <a:r>
              <a:rPr lang="en-US" sz="2300" b="0" i="0" dirty="0">
                <a:latin typeface="Arial" panose="020B0604020202020204" pitchFamily="34" charset="0"/>
                <a:cs typeface="Arial" panose="020B0604020202020204" pitchFamily="34" charset="0"/>
              </a:rPr>
              <a:t> results in his or her selection as an employee. This selection occurs after the applicant is found by the employer to be the most qualified of their applicants to do the job for which they are hiring</a:t>
            </a:r>
            <a:endParaRPr lang="en-US" sz="2300" dirty="0">
              <a:latin typeface="Arial" panose="020B0604020202020204" pitchFamily="34" charset="0"/>
              <a:cs typeface="Arial" panose="020B0604020202020204" pitchFamily="34" charset="0"/>
            </a:endParaRPr>
          </a:p>
        </p:txBody>
      </p:sp>
      <p:pic>
        <p:nvPicPr>
          <p:cNvPr id="1026" name="Picture 2" descr="Image preview">
            <a:extLst>
              <a:ext uri="{FF2B5EF4-FFF2-40B4-BE49-F238E27FC236}">
                <a16:creationId xmlns:a16="http://schemas.microsoft.com/office/drawing/2014/main" id="{A66A5DDF-4589-4C1B-A916-775B7122457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7552945" y="1197355"/>
            <a:ext cx="3995592" cy="3995592"/>
          </a:xfrm>
          <a:prstGeom prst="rect">
            <a:avLst/>
          </a:prstGeom>
          <a:noFill/>
        </p:spPr>
      </p:pic>
    </p:spTree>
    <p:extLst>
      <p:ext uri="{BB962C8B-B14F-4D97-AF65-F5344CB8AC3E}">
        <p14:creationId xmlns:p14="http://schemas.microsoft.com/office/powerpoint/2010/main" val="193793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216870" y="808945"/>
            <a:ext cx="5517180" cy="5225143"/>
          </a:xfrm>
          <a:effectLst/>
        </p:spPr>
        <p:txBody>
          <a:bodyPr>
            <a:normAutofit/>
          </a:bodyPr>
          <a:lstStyle/>
          <a:p>
            <a:pPr algn="l"/>
            <a:r>
              <a:rPr lang="en-US" dirty="0">
                <a:solidFill>
                  <a:schemeClr val="bg1"/>
                </a:solidFill>
              </a:rPr>
              <a:t>Be Respectful To Your Supervisor</a:t>
            </a:r>
            <a:br>
              <a:rPr lang="en-US" dirty="0">
                <a:solidFill>
                  <a:schemeClr val="bg1"/>
                </a:solidFill>
              </a:rPr>
            </a:br>
            <a:r>
              <a:rPr lang="en-US" sz="2400" dirty="0">
                <a:solidFill>
                  <a:schemeClr val="bg1"/>
                </a:solidFill>
              </a:rPr>
              <a:t>- Do not bark orders at the boss</a:t>
            </a:r>
            <a:br>
              <a:rPr lang="en-US" sz="2400" dirty="0">
                <a:solidFill>
                  <a:schemeClr val="bg1"/>
                </a:solidFill>
              </a:rPr>
            </a:br>
            <a:r>
              <a:rPr lang="en-US" sz="2400" dirty="0">
                <a:solidFill>
                  <a:schemeClr val="bg1"/>
                </a:solidFill>
              </a:rPr>
              <a:t>- You must believe the boss is  doing what is best for the team</a:t>
            </a:r>
            <a:br>
              <a:rPr lang="en-US" sz="2400" dirty="0">
                <a:solidFill>
                  <a:schemeClr val="bg1"/>
                </a:solidFill>
              </a:rPr>
            </a:br>
            <a:r>
              <a:rPr lang="en-US" sz="2400" dirty="0">
                <a:solidFill>
                  <a:schemeClr val="bg1"/>
                </a:solidFill>
              </a:rPr>
              <a:t>- Showing up on time is a sign of respect</a:t>
            </a:r>
            <a:br>
              <a:rPr lang="en-US" sz="2400" dirty="0">
                <a:solidFill>
                  <a:schemeClr val="bg1"/>
                </a:solidFill>
              </a:rPr>
            </a:br>
            <a:r>
              <a:rPr lang="en-US" sz="2400" dirty="0">
                <a:solidFill>
                  <a:schemeClr val="bg1"/>
                </a:solidFill>
              </a:rPr>
              <a:t>- You must not second guess every decision</a:t>
            </a:r>
            <a:br>
              <a:rPr lang="en-US" sz="2400" dirty="0">
                <a:solidFill>
                  <a:schemeClr val="bg1"/>
                </a:solidFill>
              </a:rPr>
            </a:br>
            <a:r>
              <a:rPr lang="en-US" sz="2400" dirty="0">
                <a:solidFill>
                  <a:schemeClr val="bg1"/>
                </a:solidFill>
              </a:rPr>
              <a:t>- Remember who works for who</a:t>
            </a:r>
            <a:br>
              <a:rPr lang="en-US" sz="2400" dirty="0">
                <a:solidFill>
                  <a:schemeClr val="bg1"/>
                </a:solidFill>
              </a:rPr>
            </a:br>
            <a:r>
              <a:rPr lang="en-US" sz="2400" dirty="0">
                <a:solidFill>
                  <a:schemeClr val="bg1"/>
                </a:solidFill>
              </a:rPr>
              <a:t>- Request time to share, don’t walk up and demand it</a:t>
            </a:r>
            <a:br>
              <a:rPr lang="en-US" sz="2400" dirty="0">
                <a:solidFill>
                  <a:schemeClr val="bg1"/>
                </a:solidFill>
              </a:rPr>
            </a:br>
            <a:r>
              <a:rPr lang="en-US" sz="2400" dirty="0">
                <a:solidFill>
                  <a:schemeClr val="bg1"/>
                </a:solidFill>
              </a:rPr>
              <a:t>- Learn how to disagree respectfully</a:t>
            </a:r>
            <a:br>
              <a:rPr lang="en-US" sz="2400" dirty="0">
                <a:solidFill>
                  <a:schemeClr val="bg1"/>
                </a:solidFill>
              </a:rPr>
            </a:br>
            <a:r>
              <a:rPr lang="en-US" sz="2400" dirty="0">
                <a:solidFill>
                  <a:schemeClr val="bg1"/>
                </a:solidFill>
              </a:rPr>
              <a:t>Request feedback on your performance if not given</a:t>
            </a:r>
            <a:endParaRPr lang="en-US" dirty="0">
              <a:solidFill>
                <a:schemeClr val="bg1"/>
              </a:solidFill>
            </a:endParaRPr>
          </a:p>
        </p:txBody>
      </p:sp>
      <p:pic>
        <p:nvPicPr>
          <p:cNvPr id="14340" name="Picture 4" descr="See the source image">
            <a:extLst>
              <a:ext uri="{FF2B5EF4-FFF2-40B4-BE49-F238E27FC236}">
                <a16:creationId xmlns:a16="http://schemas.microsoft.com/office/drawing/2014/main" id="{6DFD8BCC-CF31-4D26-84B2-4C0FE6168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00806" y="1682750"/>
            <a:ext cx="639119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58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Request Feedback From Your Supervision </a:t>
            </a:r>
          </a:p>
        </p:txBody>
      </p:sp>
      <p:pic>
        <p:nvPicPr>
          <p:cNvPr id="23554" name="Picture 2" descr="See the source image">
            <a:extLst>
              <a:ext uri="{FF2B5EF4-FFF2-40B4-BE49-F238E27FC236}">
                <a16:creationId xmlns:a16="http://schemas.microsoft.com/office/drawing/2014/main" id="{2121F24D-67CF-4F83-B162-619CE43543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24315" y="1104874"/>
            <a:ext cx="6197668" cy="464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86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7" name="Rectangle 25606">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609" name="Freeform: Shape 25608">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611" name="Freeform: Shape 25610">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238990" y="1397671"/>
            <a:ext cx="4959046" cy="3424557"/>
          </a:xfrm>
        </p:spPr>
        <p:txBody>
          <a:bodyPr vert="horz" lIns="91440" tIns="45720" rIns="91440" bIns="45720" rtlCol="0" anchor="b">
            <a:normAutofit/>
          </a:bodyPr>
          <a:lstStyle/>
          <a:p>
            <a:r>
              <a:rPr lang="en-US" sz="2400" kern="1200" dirty="0">
                <a:solidFill>
                  <a:schemeClr val="tx1"/>
                </a:solidFill>
                <a:latin typeface="+mj-lt"/>
                <a:ea typeface="+mj-ea"/>
                <a:cs typeface="+mj-cs"/>
              </a:rPr>
              <a:t>Request Feedback: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Accept Constructive Criticism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Allows you to grow</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Gives specifics on what you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need to improve</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Paints a picture of what is desired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and expected of you</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Makes you reflect upon self-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improvement</a:t>
            </a: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sp>
        <p:nvSpPr>
          <p:cNvPr id="25613" name="Rectangle 256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615" name="Rectangle 256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See the source image">
            <a:extLst>
              <a:ext uri="{FF2B5EF4-FFF2-40B4-BE49-F238E27FC236}">
                <a16:creationId xmlns:a16="http://schemas.microsoft.com/office/drawing/2014/main" id="{ED0A8263-023F-44AC-A0E3-8970AEC3EC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14356" y="1550889"/>
            <a:ext cx="6408836" cy="360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09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ee the source image">
            <a:extLst>
              <a:ext uri="{FF2B5EF4-FFF2-40B4-BE49-F238E27FC236}">
                <a16:creationId xmlns:a16="http://schemas.microsoft.com/office/drawing/2014/main" id="{46288EC1-FDA9-4D61-9934-ACF1E41E21A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33" r="31892"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77981" y="950976"/>
            <a:ext cx="6366956" cy="3375521"/>
          </a:xfrm>
        </p:spPr>
        <p:txBody>
          <a:bodyPr vert="horz" lIns="91440" tIns="45720" rIns="91440" bIns="45720" rtlCol="0" anchor="b">
            <a:normAutofit/>
          </a:bodyPr>
          <a:lstStyle/>
          <a:p>
            <a:r>
              <a:rPr lang="en-US" sz="2800" b="1" dirty="0"/>
              <a:t>Work On Self Improvement</a:t>
            </a:r>
            <a:br>
              <a:rPr lang="en-US" sz="2800" dirty="0"/>
            </a:br>
            <a:br>
              <a:rPr lang="en-US" sz="2800" dirty="0"/>
            </a:br>
            <a:r>
              <a:rPr lang="en-US" sz="2800" dirty="0"/>
              <a:t>- Demonstrates your desire to </a:t>
            </a:r>
            <a:br>
              <a:rPr lang="en-US" sz="2800" dirty="0"/>
            </a:br>
            <a:r>
              <a:rPr lang="en-US" sz="2800" dirty="0"/>
              <a:t>  grow professionally </a:t>
            </a:r>
            <a:br>
              <a:rPr lang="en-US" sz="2800" dirty="0"/>
            </a:br>
            <a:r>
              <a:rPr lang="en-US" sz="2800" dirty="0"/>
              <a:t>- Enhances team’s perspective </a:t>
            </a:r>
            <a:br>
              <a:rPr lang="en-US" sz="2800" dirty="0"/>
            </a:br>
            <a:r>
              <a:rPr lang="en-US" sz="2800" dirty="0"/>
              <a:t>  of loyalty </a:t>
            </a:r>
            <a:br>
              <a:rPr lang="en-US" sz="2800" dirty="0"/>
            </a:br>
            <a:r>
              <a:rPr lang="en-US" sz="2800" dirty="0"/>
              <a:t>- Increases your knowledge</a:t>
            </a:r>
            <a:br>
              <a:rPr lang="en-US" sz="2800" dirty="0"/>
            </a:br>
            <a:r>
              <a:rPr lang="en-US" sz="2800" dirty="0"/>
              <a:t>- Opens the door for opportunity</a:t>
            </a:r>
          </a:p>
        </p:txBody>
      </p:sp>
      <p:sp>
        <p:nvSpPr>
          <p:cNvPr id="8203" name="Rectangle 820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5" name="Rectangle 820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97588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99159" y="880354"/>
            <a:ext cx="4757653" cy="3499549"/>
          </a:xfrm>
        </p:spPr>
        <p:txBody>
          <a:bodyPr vert="horz" lIns="91440" tIns="45720" rIns="91440" bIns="45720" rtlCol="0" anchor="b">
            <a:normAutofit fontScale="90000"/>
          </a:bodyPr>
          <a:lstStyle/>
          <a:p>
            <a:pPr algn="l"/>
            <a:r>
              <a:rPr lang="en-US" sz="4200" dirty="0"/>
              <a:t>Be committed</a:t>
            </a:r>
            <a:br>
              <a:rPr lang="en-US" sz="4200" dirty="0"/>
            </a:br>
            <a:r>
              <a:rPr lang="en-US" sz="2800" dirty="0"/>
              <a:t>- Enhances team camaraderie</a:t>
            </a:r>
            <a:br>
              <a:rPr lang="en-US" sz="2800" dirty="0"/>
            </a:br>
            <a:r>
              <a:rPr lang="en-US" sz="2800" dirty="0"/>
              <a:t>- Means that you care </a:t>
            </a:r>
            <a:br>
              <a:rPr lang="en-US" sz="2800" dirty="0"/>
            </a:br>
            <a:r>
              <a:rPr lang="en-US" sz="2800" dirty="0"/>
              <a:t>- Helps organization to meet goals</a:t>
            </a:r>
            <a:br>
              <a:rPr lang="en-US" sz="2800" dirty="0"/>
            </a:br>
            <a:r>
              <a:rPr lang="en-US" sz="2800" dirty="0"/>
              <a:t>- Is synonymous with character</a:t>
            </a:r>
            <a:br>
              <a:rPr lang="en-US" sz="2800" dirty="0"/>
            </a:br>
            <a:r>
              <a:rPr lang="en-US" sz="2800" dirty="0"/>
              <a:t>- Reflects your relationship to others </a:t>
            </a:r>
            <a:br>
              <a:rPr lang="en-US" sz="2800" dirty="0"/>
            </a:br>
            <a:r>
              <a:rPr lang="en-US" sz="2800" dirty="0"/>
              <a:t>- Reflects self-esteem</a:t>
            </a:r>
            <a:endParaRPr lang="en-US" sz="4200" dirty="0"/>
          </a:p>
        </p:txBody>
      </p:sp>
      <p:pic>
        <p:nvPicPr>
          <p:cNvPr id="18434" name="Picture 2" descr="See the source image">
            <a:extLst>
              <a:ext uri="{FF2B5EF4-FFF2-40B4-BE49-F238E27FC236}">
                <a16:creationId xmlns:a16="http://schemas.microsoft.com/office/drawing/2014/main" id="{5C7F49EC-A80A-47E3-A09F-D4F02ED795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43619" y="1364105"/>
            <a:ext cx="7564173" cy="425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05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253218" y="835383"/>
            <a:ext cx="4220308" cy="3499549"/>
          </a:xfrm>
        </p:spPr>
        <p:txBody>
          <a:bodyPr vert="horz" lIns="91440" tIns="45720" rIns="91440" bIns="45720" rtlCol="0" anchor="b">
            <a:normAutofit fontScale="90000"/>
          </a:bodyPr>
          <a:lstStyle/>
          <a:p>
            <a:pPr algn="l"/>
            <a:r>
              <a:rPr lang="en-US" sz="4200" dirty="0"/>
              <a:t>Be Accountable</a:t>
            </a:r>
            <a:br>
              <a:rPr lang="en-US" sz="4200" dirty="0"/>
            </a:br>
            <a:r>
              <a:rPr lang="en-US" sz="2800" dirty="0"/>
              <a:t>- Higher productivity</a:t>
            </a:r>
            <a:br>
              <a:rPr lang="en-US" sz="2800" dirty="0"/>
            </a:br>
            <a:r>
              <a:rPr lang="en-US" sz="2800" dirty="0"/>
              <a:t>- Admirable character</a:t>
            </a:r>
            <a:br>
              <a:rPr lang="en-US" sz="2800" dirty="0"/>
            </a:br>
            <a:r>
              <a:rPr lang="en-US" sz="2800" dirty="0"/>
              <a:t>- Goal accomplishment</a:t>
            </a:r>
            <a:br>
              <a:rPr lang="en-US" sz="2800" dirty="0"/>
            </a:br>
            <a:r>
              <a:rPr lang="en-US" sz="2800" dirty="0"/>
              <a:t>- Records keeping</a:t>
            </a:r>
            <a:br>
              <a:rPr lang="en-US" sz="2800" dirty="0"/>
            </a:br>
            <a:r>
              <a:rPr lang="en-US" sz="2800" dirty="0"/>
              <a:t>- Shows maturity</a:t>
            </a:r>
            <a:br>
              <a:rPr lang="en-US" sz="2800" dirty="0"/>
            </a:br>
            <a:r>
              <a:rPr lang="en-US" sz="2800" dirty="0"/>
              <a:t>- Impacts team morale</a:t>
            </a:r>
            <a:br>
              <a:rPr lang="en-US" sz="2800" dirty="0"/>
            </a:br>
            <a:r>
              <a:rPr lang="en-US" sz="2800" dirty="0"/>
              <a:t>- Able to explain your actions </a:t>
            </a:r>
            <a:endParaRPr lang="en-US" sz="4200" dirty="0"/>
          </a:p>
        </p:txBody>
      </p:sp>
      <p:pic>
        <p:nvPicPr>
          <p:cNvPr id="11266" name="Picture 2" descr="See the source image">
            <a:extLst>
              <a:ext uri="{FF2B5EF4-FFF2-40B4-BE49-F238E27FC236}">
                <a16:creationId xmlns:a16="http://schemas.microsoft.com/office/drawing/2014/main" id="{EBA2064A-0229-4E5C-853C-E47065F6A2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218782" y="-57679"/>
            <a:ext cx="5409243" cy="697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054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9" name="Freeform: Shape 10248">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51" name="Freeform: Shape 10250">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Can Follow Instructions</a:t>
            </a:r>
          </a:p>
        </p:txBody>
      </p:sp>
      <p:sp>
        <p:nvSpPr>
          <p:cNvPr id="10253" name="Rectangle 1025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5" name="Rectangle 1025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See the source image">
            <a:extLst>
              <a:ext uri="{FF2B5EF4-FFF2-40B4-BE49-F238E27FC236}">
                <a16:creationId xmlns:a16="http://schemas.microsoft.com/office/drawing/2014/main" id="{47CF41D2-9E26-419F-9F18-5A67DF28FD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14356" y="950060"/>
            <a:ext cx="6408836" cy="480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011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3862C-4D69-4615-DD5B-83D292CDCD20}"/>
              </a:ext>
            </a:extLst>
          </p:cNvPr>
          <p:cNvSpPr>
            <a:spLocks noGrp="1"/>
          </p:cNvSpPr>
          <p:nvPr>
            <p:ph type="title"/>
          </p:nvPr>
        </p:nvSpPr>
        <p:spPr>
          <a:xfrm>
            <a:off x="4722124" y="129654"/>
            <a:ext cx="7287905" cy="1505804"/>
          </a:xfrm>
        </p:spPr>
        <p:txBody>
          <a:bodyPr vert="horz" lIns="91440" tIns="45720" rIns="91440" bIns="45720" rtlCol="0" anchor="ctr">
            <a:normAutofit/>
          </a:bodyPr>
          <a:lstStyle/>
          <a:p>
            <a:r>
              <a:rPr lang="en-US" sz="4200" dirty="0"/>
              <a:t>What You Do After Work Matters</a:t>
            </a:r>
          </a:p>
        </p:txBody>
      </p:sp>
      <p:sp>
        <p:nvSpPr>
          <p:cNvPr id="5" name="Content Placeholder 4">
            <a:extLst>
              <a:ext uri="{FF2B5EF4-FFF2-40B4-BE49-F238E27FC236}">
                <a16:creationId xmlns:a16="http://schemas.microsoft.com/office/drawing/2014/main" id="{3FD82AE9-74CB-67AB-0F9D-06CD2DC14A37}"/>
              </a:ext>
            </a:extLst>
          </p:cNvPr>
          <p:cNvSpPr>
            <a:spLocks noGrp="1"/>
          </p:cNvSpPr>
          <p:nvPr>
            <p:ph sz="half" idx="1"/>
          </p:nvPr>
        </p:nvSpPr>
        <p:spPr>
          <a:xfrm>
            <a:off x="4722125" y="1446663"/>
            <a:ext cx="7287905" cy="5281683"/>
          </a:xfrm>
        </p:spPr>
        <p:txBody>
          <a:bodyPr vert="horz" lIns="91440" tIns="45720" rIns="91440" bIns="45720" rtlCol="0" anchor="ctr">
            <a:normAutofit/>
          </a:bodyPr>
          <a:lstStyle/>
          <a:p>
            <a:pPr marL="0" indent="0">
              <a:lnSpc>
                <a:spcPct val="100000"/>
              </a:lnSpc>
              <a:buNone/>
            </a:pPr>
            <a:r>
              <a:rPr lang="en-US" sz="2400" b="0" i="0" dirty="0"/>
              <a:t>Great </a:t>
            </a:r>
            <a:r>
              <a:rPr lang="en-US" sz="2400" i="0" dirty="0">
                <a:hlinkClick r:id="rId3"/>
              </a:rPr>
              <a:t>#advice</a:t>
            </a:r>
            <a:r>
              <a:rPr lang="en-US" sz="2400" b="0" i="0" dirty="0"/>
              <a:t> to be the very best you there is ! What you do after </a:t>
            </a:r>
            <a:r>
              <a:rPr lang="en-US" sz="2400" i="0" dirty="0">
                <a:hlinkClick r:id="rId4"/>
              </a:rPr>
              <a:t>#work</a:t>
            </a:r>
            <a:r>
              <a:rPr lang="en-US" sz="2400" b="0" i="0" dirty="0"/>
              <a:t> can impact how well you </a:t>
            </a:r>
            <a:r>
              <a:rPr lang="en-US" sz="2400" i="0" dirty="0">
                <a:hlinkClick r:id="rId5"/>
              </a:rPr>
              <a:t>#perform</a:t>
            </a:r>
            <a:r>
              <a:rPr lang="en-US" sz="2400" b="0" i="0" dirty="0"/>
              <a:t> during the day. By avoiding nighttime </a:t>
            </a:r>
            <a:r>
              <a:rPr lang="en-US" sz="2400" i="0" dirty="0">
                <a:hlinkClick r:id="rId6"/>
              </a:rPr>
              <a:t>#habits</a:t>
            </a:r>
            <a:r>
              <a:rPr lang="en-US" sz="2400" b="0" i="0" dirty="0"/>
              <a:t> that can drain you, you set yourself up for tomorrow’s success. “Employees return to work the next day with a full tank of mental gas, which enables them to perform at their peak levels</a:t>
            </a:r>
          </a:p>
          <a:p>
            <a:pPr marL="0" indent="0">
              <a:lnSpc>
                <a:spcPct val="100000"/>
              </a:lnSpc>
              <a:buNone/>
            </a:pPr>
            <a:br>
              <a:rPr lang="en-US" sz="2400" dirty="0"/>
            </a:br>
            <a:r>
              <a:rPr lang="en-US" sz="2400" b="0" i="0" dirty="0"/>
              <a:t>1. NOT DISCONNECTING FROM WORK</a:t>
            </a:r>
            <a:br>
              <a:rPr lang="en-US" sz="2400" dirty="0"/>
            </a:br>
            <a:r>
              <a:rPr lang="en-US" sz="2400" b="0" i="0" dirty="0"/>
              <a:t>2. NOT SEPARATING WORK AND FAMILY</a:t>
            </a:r>
            <a:br>
              <a:rPr lang="en-US" sz="2400" dirty="0"/>
            </a:br>
            <a:r>
              <a:rPr lang="en-US" sz="2400" b="0" i="0" dirty="0"/>
              <a:t>3. NOT PREPLANNING FOR THE NEXT DAY</a:t>
            </a:r>
            <a:br>
              <a:rPr lang="en-US" sz="2400" dirty="0"/>
            </a:br>
            <a:r>
              <a:rPr lang="en-US" sz="2400" b="0" i="0" dirty="0"/>
              <a:t>4. NOT CREATING A BEDTIME ROUTINE</a:t>
            </a:r>
          </a:p>
          <a:p>
            <a:pPr marL="0" indent="0" algn="r">
              <a:lnSpc>
                <a:spcPct val="100000"/>
              </a:lnSpc>
              <a:buNone/>
            </a:pPr>
            <a:r>
              <a:rPr lang="en-US" sz="2400" dirty="0"/>
              <a:t>Keith </a:t>
            </a:r>
            <a:r>
              <a:rPr lang="en-US" sz="2400" dirty="0" err="1"/>
              <a:t>Niccum</a:t>
            </a:r>
            <a:r>
              <a:rPr lang="en-US" sz="2400" dirty="0"/>
              <a:t> (LinkedIn)</a:t>
            </a:r>
          </a:p>
        </p:txBody>
      </p:sp>
      <p:pic>
        <p:nvPicPr>
          <p:cNvPr id="8" name="Content Placeholder 7" descr="A person wearing a suit and tie&#10;&#10;Description automatically generated with low confidence">
            <a:extLst>
              <a:ext uri="{FF2B5EF4-FFF2-40B4-BE49-F238E27FC236}">
                <a16:creationId xmlns:a16="http://schemas.microsoft.com/office/drawing/2014/main" id="{5010C922-90ED-53FE-80FC-D48AF84AF6FE}"/>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l="32026" r="30477"/>
          <a:stretch/>
        </p:blipFill>
        <p:spPr>
          <a:xfrm>
            <a:off x="-10649" y="1"/>
            <a:ext cx="4571649" cy="6858000"/>
          </a:xfrm>
          <a:prstGeom prst="rect">
            <a:avLst/>
          </a:prstGeom>
        </p:spPr>
      </p:pic>
    </p:spTree>
    <p:extLst>
      <p:ext uri="{BB962C8B-B14F-4D97-AF65-F5344CB8AC3E}">
        <p14:creationId xmlns:p14="http://schemas.microsoft.com/office/powerpoint/2010/main" val="1054668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76966C-2098-4952-83C9-824EFEB3F474}"/>
              </a:ext>
            </a:extLst>
          </p:cNvPr>
          <p:cNvSpPr>
            <a:spLocks noGrp="1"/>
          </p:cNvSpPr>
          <p:nvPr>
            <p:ph type="title"/>
          </p:nvPr>
        </p:nvSpPr>
        <p:spPr>
          <a:xfrm>
            <a:off x="861791" y="835383"/>
            <a:ext cx="3382832" cy="2379765"/>
          </a:xfrm>
        </p:spPr>
        <p:txBody>
          <a:bodyPr vert="horz" lIns="91440" tIns="45720" rIns="91440" bIns="45720" rtlCol="0" anchor="b">
            <a:normAutofit/>
          </a:bodyPr>
          <a:lstStyle/>
          <a:p>
            <a:pPr algn="l"/>
            <a:r>
              <a:rPr lang="en-US" sz="5400" dirty="0"/>
              <a:t>Thank you</a:t>
            </a:r>
          </a:p>
        </p:txBody>
      </p:sp>
      <p:sp>
        <p:nvSpPr>
          <p:cNvPr id="4" name="Content Placeholder 3">
            <a:extLst>
              <a:ext uri="{FF2B5EF4-FFF2-40B4-BE49-F238E27FC236}">
                <a16:creationId xmlns:a16="http://schemas.microsoft.com/office/drawing/2014/main" id="{3ED1D0D5-C0E9-4B7D-9A09-91231E3ED55B}"/>
              </a:ext>
            </a:extLst>
          </p:cNvPr>
          <p:cNvSpPr>
            <a:spLocks noGrp="1"/>
          </p:cNvSpPr>
          <p:nvPr>
            <p:ph sz="half" idx="1"/>
          </p:nvPr>
        </p:nvSpPr>
        <p:spPr>
          <a:xfrm>
            <a:off x="382508" y="3457864"/>
            <a:ext cx="4398498" cy="1185333"/>
          </a:xfrm>
        </p:spPr>
        <p:txBody>
          <a:bodyPr vert="horz" lIns="91440" tIns="45720" rIns="91440" bIns="45720" rtlCol="0" anchor="t">
            <a:noAutofit/>
          </a:bodyPr>
          <a:lstStyle/>
          <a:p>
            <a:pPr marL="0" indent="0">
              <a:buNone/>
            </a:pPr>
            <a:r>
              <a:rPr lang="en-US" sz="3600" dirty="0">
                <a:solidFill>
                  <a:srgbClr val="C8A46C"/>
                </a:solidFill>
                <a:hlinkClick r:id="rId3">
                  <a:extLst>
                    <a:ext uri="{A12FA001-AC4F-418D-AE19-62706E023703}">
                      <ahyp:hlinkClr xmlns:ahyp="http://schemas.microsoft.com/office/drawing/2018/hyperlinkcolor" val="tx"/>
                    </a:ext>
                  </a:extLst>
                </a:hlinkClick>
              </a:rPr>
              <a:t>martralyn@msn.com</a:t>
            </a:r>
            <a:r>
              <a:rPr lang="en-US" sz="3600" dirty="0">
                <a:solidFill>
                  <a:srgbClr val="C8A46C"/>
                </a:solidFill>
              </a:rPr>
              <a:t> </a:t>
            </a:r>
          </a:p>
        </p:txBody>
      </p:sp>
      <p:pic>
        <p:nvPicPr>
          <p:cNvPr id="1026" name="Picture 2" descr="See the source image">
            <a:extLst>
              <a:ext uri="{FF2B5EF4-FFF2-40B4-BE49-F238E27FC236}">
                <a16:creationId xmlns:a16="http://schemas.microsoft.com/office/drawing/2014/main" id="{6A6B6835-183E-48A6-8ACF-6767770EA68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5324315" y="1701400"/>
            <a:ext cx="6197668" cy="345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431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E80563-F556-4C95-BFDD-11639FBC6984}"/>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Ways To Be A Better Employee</a:t>
            </a:r>
          </a:p>
        </p:txBody>
      </p:sp>
      <p:pic>
        <p:nvPicPr>
          <p:cNvPr id="8" name="Content Placeholder 7" descr="A picture containing text&#10;&#10;Description automatically generated">
            <a:extLst>
              <a:ext uri="{FF2B5EF4-FFF2-40B4-BE49-F238E27FC236}">
                <a16:creationId xmlns:a16="http://schemas.microsoft.com/office/drawing/2014/main" id="{B62912F5-1B7F-4401-92F6-CB7469D22F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4479"/>
          <a:stretch/>
        </p:blipFill>
        <p:spPr>
          <a:xfrm>
            <a:off x="4654297" y="10"/>
            <a:ext cx="7537704" cy="6857990"/>
          </a:xfrm>
          <a:prstGeom prst="rect">
            <a:avLst/>
          </a:prstGeom>
        </p:spPr>
      </p:pic>
    </p:spTree>
    <p:extLst>
      <p:ext uri="{BB962C8B-B14F-4D97-AF65-F5344CB8AC3E}">
        <p14:creationId xmlns:p14="http://schemas.microsoft.com/office/powerpoint/2010/main" val="145778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1E667B-1D8A-49AB-B2D4-0B9BBBBC8E3B}"/>
              </a:ext>
            </a:extLst>
          </p:cNvPr>
          <p:cNvSpPr>
            <a:spLocks noGrp="1"/>
          </p:cNvSpPr>
          <p:nvPr>
            <p:ph type="title"/>
          </p:nvPr>
        </p:nvSpPr>
        <p:spPr>
          <a:xfrm>
            <a:off x="5146160" y="609599"/>
            <a:ext cx="5978072" cy="1505804"/>
          </a:xfrm>
        </p:spPr>
        <p:txBody>
          <a:bodyPr vert="horz" lIns="91440" tIns="45720" rIns="91440" bIns="45720" rtlCol="0" anchor="ctr">
            <a:normAutofit/>
          </a:bodyPr>
          <a:lstStyle/>
          <a:p>
            <a:r>
              <a:rPr lang="en-US" dirty="0"/>
              <a:t>Know About The Job In Which You Are Applying</a:t>
            </a:r>
          </a:p>
        </p:txBody>
      </p:sp>
      <p:sp>
        <p:nvSpPr>
          <p:cNvPr id="5" name="Content Placeholder 4">
            <a:extLst>
              <a:ext uri="{FF2B5EF4-FFF2-40B4-BE49-F238E27FC236}">
                <a16:creationId xmlns:a16="http://schemas.microsoft.com/office/drawing/2014/main" id="{411BDADB-256C-4822-BD61-D9EDC5BDACAE}"/>
              </a:ext>
            </a:extLst>
          </p:cNvPr>
          <p:cNvSpPr>
            <a:spLocks noGrp="1"/>
          </p:cNvSpPr>
          <p:nvPr>
            <p:ph sz="half" idx="1"/>
          </p:nvPr>
        </p:nvSpPr>
        <p:spPr>
          <a:xfrm>
            <a:off x="4896465" y="2285999"/>
            <a:ext cx="7021731" cy="3962401"/>
          </a:xfrm>
        </p:spPr>
        <p:txBody>
          <a:bodyPr vert="horz" lIns="91440" tIns="45720" rIns="91440" bIns="45720" rtlCol="0" anchor="ctr">
            <a:normAutofit/>
          </a:bodyPr>
          <a:lstStyle/>
          <a:p>
            <a:r>
              <a:rPr lang="en-US" sz="2500" dirty="0"/>
              <a:t>The expectations</a:t>
            </a:r>
          </a:p>
          <a:p>
            <a:r>
              <a:rPr lang="en-US" sz="2500" dirty="0"/>
              <a:t>The anxiety levels required</a:t>
            </a:r>
          </a:p>
          <a:p>
            <a:r>
              <a:rPr lang="en-US" sz="2500" dirty="0"/>
              <a:t>Is it a good match for your health and personality</a:t>
            </a:r>
          </a:p>
          <a:p>
            <a:r>
              <a:rPr lang="en-US" sz="2500" dirty="0"/>
              <a:t>Are you being fair the employer</a:t>
            </a:r>
          </a:p>
          <a:p>
            <a:r>
              <a:rPr lang="en-US" sz="2500" dirty="0"/>
              <a:t>Are you being fair to yourself</a:t>
            </a:r>
          </a:p>
        </p:txBody>
      </p:sp>
      <p:pic>
        <p:nvPicPr>
          <p:cNvPr id="8" name="Content Placeholder 7" descr="A picture containing person, indoor, wall&#10;&#10;Description automatically generated">
            <a:extLst>
              <a:ext uri="{FF2B5EF4-FFF2-40B4-BE49-F238E27FC236}">
                <a16:creationId xmlns:a16="http://schemas.microsoft.com/office/drawing/2014/main" id="{40E8706E-FD49-43C5-9441-D01F8CCB254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33"/>
          <a:stretch/>
        </p:blipFill>
        <p:spPr>
          <a:xfrm rot="5400000">
            <a:off x="-1153824" y="1143176"/>
            <a:ext cx="6858000" cy="4571649"/>
          </a:xfrm>
          <a:prstGeom prst="rect">
            <a:avLst/>
          </a:prstGeom>
        </p:spPr>
      </p:pic>
    </p:spTree>
    <p:extLst>
      <p:ext uri="{BB962C8B-B14F-4D97-AF65-F5344CB8AC3E}">
        <p14:creationId xmlns:p14="http://schemas.microsoft.com/office/powerpoint/2010/main" val="58094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1564" y="1023257"/>
            <a:ext cx="5194580" cy="4570457"/>
          </a:xfrm>
          <a:effectLst/>
        </p:spPr>
        <p:txBody>
          <a:bodyPr>
            <a:normAutofit/>
          </a:bodyPr>
          <a:lstStyle/>
          <a:p>
            <a:pPr algn="l"/>
            <a:r>
              <a:rPr lang="en-US" dirty="0"/>
              <a:t>Stay Focused</a:t>
            </a:r>
            <a:br>
              <a:rPr lang="en-US" dirty="0"/>
            </a:br>
            <a:r>
              <a:rPr lang="en-US" sz="2800" dirty="0"/>
              <a:t>- Demonstrate willingness to work</a:t>
            </a:r>
            <a:br>
              <a:rPr lang="en-US" sz="2800" dirty="0"/>
            </a:br>
            <a:r>
              <a:rPr lang="en-US" sz="2800" dirty="0"/>
              <a:t>- </a:t>
            </a:r>
            <a:r>
              <a:rPr lang="en-US" sz="2600" dirty="0"/>
              <a:t>Being able to complete task!</a:t>
            </a:r>
            <a:br>
              <a:rPr lang="en-US" sz="2600" dirty="0"/>
            </a:br>
            <a:r>
              <a:rPr lang="en-US" sz="2600" dirty="0"/>
              <a:t>- Listening with an intent to learn</a:t>
            </a:r>
            <a:br>
              <a:rPr lang="en-US" sz="2600" dirty="0"/>
            </a:br>
            <a:r>
              <a:rPr lang="en-US" sz="2600" dirty="0"/>
              <a:t>- Regardless of what is going on in  </a:t>
            </a:r>
            <a:br>
              <a:rPr lang="en-US" sz="2600" dirty="0"/>
            </a:br>
            <a:r>
              <a:rPr lang="en-US" sz="2600" dirty="0"/>
              <a:t>  you or around you</a:t>
            </a:r>
            <a:br>
              <a:rPr lang="en-US" sz="2600" dirty="0"/>
            </a:br>
            <a:r>
              <a:rPr lang="en-US" sz="2600" dirty="0"/>
              <a:t>- A way to identify what went </a:t>
            </a:r>
            <a:br>
              <a:rPr lang="en-US" sz="2600" dirty="0"/>
            </a:br>
            <a:r>
              <a:rPr lang="en-US" sz="2600" dirty="0"/>
              <a:t>  wrong in your day</a:t>
            </a:r>
            <a:br>
              <a:rPr lang="en-US" sz="2600" dirty="0"/>
            </a:br>
            <a:r>
              <a:rPr lang="en-US" sz="2600" dirty="0"/>
              <a:t>- Helps in maintaining organization</a:t>
            </a:r>
          </a:p>
        </p:txBody>
      </p:sp>
      <p:pic>
        <p:nvPicPr>
          <p:cNvPr id="5122" name="Picture 2" descr="See the source image">
            <a:extLst>
              <a:ext uri="{FF2B5EF4-FFF2-40B4-BE49-F238E27FC236}">
                <a16:creationId xmlns:a16="http://schemas.microsoft.com/office/drawing/2014/main" id="{D0230B99-D346-4460-BBA2-8F78B9F7C2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16144" y="1778001"/>
            <a:ext cx="5417833" cy="310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6289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321564" y="1023257"/>
            <a:ext cx="4838699" cy="4570457"/>
          </a:xfrm>
          <a:effectLst/>
        </p:spPr>
        <p:txBody>
          <a:bodyPr>
            <a:normAutofit/>
          </a:bodyPr>
          <a:lstStyle/>
          <a:p>
            <a:pPr algn="l"/>
            <a:r>
              <a:rPr lang="en-US" dirty="0"/>
              <a:t>Be Consistent In Your Performance</a:t>
            </a:r>
            <a:br>
              <a:rPr lang="en-US" dirty="0"/>
            </a:br>
            <a:r>
              <a:rPr lang="en-US" sz="2800" dirty="0"/>
              <a:t>- Creates a sense of  dependability</a:t>
            </a:r>
            <a:br>
              <a:rPr lang="en-US" sz="2800" dirty="0"/>
            </a:br>
            <a:r>
              <a:rPr lang="en-US" sz="2800" dirty="0"/>
              <a:t>- Makes patient’s more at ease</a:t>
            </a:r>
            <a:br>
              <a:rPr lang="en-US" sz="2800" dirty="0"/>
            </a:br>
            <a:r>
              <a:rPr lang="en-US" sz="2800" dirty="0"/>
              <a:t>- Allows providers to trust your </a:t>
            </a:r>
            <a:br>
              <a:rPr lang="en-US" sz="2800" dirty="0"/>
            </a:br>
            <a:r>
              <a:rPr lang="en-US" sz="2800" dirty="0"/>
              <a:t>  work more</a:t>
            </a:r>
            <a:br>
              <a:rPr lang="en-US" sz="2800" dirty="0"/>
            </a:br>
            <a:r>
              <a:rPr lang="en-US" sz="2800" dirty="0"/>
              <a:t>- Enhances team performance</a:t>
            </a:r>
            <a:endParaRPr lang="en-US" dirty="0"/>
          </a:p>
        </p:txBody>
      </p:sp>
      <p:pic>
        <p:nvPicPr>
          <p:cNvPr id="7170" name="Picture 2" descr="Image result for photos of being focused">
            <a:extLst>
              <a:ext uri="{FF2B5EF4-FFF2-40B4-BE49-F238E27FC236}">
                <a16:creationId xmlns:a16="http://schemas.microsoft.com/office/drawing/2014/main" id="{A32BAE9E-C0A1-4044-BE20-528F29E88F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9027" y="1497764"/>
            <a:ext cx="4838699" cy="386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78203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Actively Engage in Learning Discussion</a:t>
            </a:r>
          </a:p>
        </p:txBody>
      </p:sp>
      <p:pic>
        <p:nvPicPr>
          <p:cNvPr id="22530" name="Picture 2" descr="See the source image">
            <a:extLst>
              <a:ext uri="{FF2B5EF4-FFF2-40B4-BE49-F238E27FC236}">
                <a16:creationId xmlns:a16="http://schemas.microsoft.com/office/drawing/2014/main" id="{027C6328-E4E2-4F2F-A217-A49E098B47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24315" y="1104874"/>
            <a:ext cx="6197668" cy="464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0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321-0A29-46B8-97EE-920CB03C972C}"/>
              </a:ext>
            </a:extLst>
          </p:cNvPr>
          <p:cNvSpPr>
            <a:spLocks noGrp="1"/>
          </p:cNvSpPr>
          <p:nvPr>
            <p:ph type="title"/>
          </p:nvPr>
        </p:nvSpPr>
        <p:spPr>
          <a:xfrm>
            <a:off x="190498" y="835383"/>
            <a:ext cx="5803833" cy="3946167"/>
          </a:xfrm>
        </p:spPr>
        <p:txBody>
          <a:bodyPr vert="horz" lIns="91440" tIns="45720" rIns="91440" bIns="45720" rtlCol="0" anchor="b">
            <a:normAutofit/>
          </a:bodyPr>
          <a:lstStyle/>
          <a:p>
            <a:pPr algn="l"/>
            <a:r>
              <a:rPr lang="en-US" sz="2700" dirty="0"/>
              <a:t>Always Learn Something New Everyday</a:t>
            </a:r>
            <a:br>
              <a:rPr lang="en-US" sz="2700" dirty="0"/>
            </a:br>
            <a:r>
              <a:rPr lang="en-US" sz="2700" dirty="0"/>
              <a:t>- Builds a better you and team</a:t>
            </a:r>
            <a:br>
              <a:rPr lang="en-US" sz="2700" dirty="0"/>
            </a:br>
            <a:r>
              <a:rPr lang="en-US" sz="2700" dirty="0"/>
              <a:t>- Makes your patient care skills stand out</a:t>
            </a:r>
            <a:br>
              <a:rPr lang="en-US" sz="2700" dirty="0"/>
            </a:br>
            <a:r>
              <a:rPr lang="en-US" sz="2700" dirty="0"/>
              <a:t>-  Better provider support  </a:t>
            </a:r>
          </a:p>
        </p:txBody>
      </p:sp>
      <p:pic>
        <p:nvPicPr>
          <p:cNvPr id="26626" name="Picture 2" descr="See the source image">
            <a:extLst>
              <a:ext uri="{FF2B5EF4-FFF2-40B4-BE49-F238E27FC236}">
                <a16:creationId xmlns:a16="http://schemas.microsoft.com/office/drawing/2014/main" id="{CF159020-C616-4AEC-B661-71B83788E3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994332" y="1236414"/>
            <a:ext cx="6197668" cy="370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39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2953</TotalTime>
  <Words>1649</Words>
  <Application>Microsoft Office PowerPoint</Application>
  <PresentationFormat>Widescreen</PresentationFormat>
  <Paragraphs>67</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Amasis MT Pro Black</vt:lpstr>
      <vt:lpstr>Arial</vt:lpstr>
      <vt:lpstr>Calibri</vt:lpstr>
      <vt:lpstr>Calibri Light</vt:lpstr>
      <vt:lpstr>Office Theme</vt:lpstr>
      <vt:lpstr>How To Be A Better Than Average Employee</vt:lpstr>
      <vt:lpstr>Objectives - 8 ways to be a better employee - Time Management - Punctuality - Staying Focused - How To Prioritize - Being Respectful - Personal Appearance - Being Productive - Being a team player  - Request feedback</vt:lpstr>
      <vt:lpstr>What is an “Employee”</vt:lpstr>
      <vt:lpstr>Ways To Be A Better Employee</vt:lpstr>
      <vt:lpstr>Know About The Job In Which You Are Applying</vt:lpstr>
      <vt:lpstr>Stay Focused - Demonstrate willingness to work - Being able to complete task! - Listening with an intent to learn - Regardless of what is going on in     you or around you - A way to identify what went    wrong in your day - Helps in maintaining organization</vt:lpstr>
      <vt:lpstr>Be Consistent In Your Performance - Creates a sense of  dependability - Makes patient’s more at ease - Allows providers to trust your    work more - Enhances team performance</vt:lpstr>
      <vt:lpstr>Actively Engage in Learning Discussion</vt:lpstr>
      <vt:lpstr>Always Learn Something New Everyday - Builds a better you and team - Makes your patient care skills stand out -  Better provider support  </vt:lpstr>
      <vt:lpstr>Be Teachable - Attitude of learning - Listening and observing skills - Understand how to question - Demonstrates deliberate    effort on your behalf   - Behavior is team positive - More open to assist </vt:lpstr>
      <vt:lpstr>Going to conferences - Represent your office well - Don’t forget that you are a       reflection of your provider/office - Dress the part - Wear professional clothes   effort on your behalf   - Stop at vendor booths and learn - Be prepared to bring back info to    your team of something  - Thank your provider for sending you    </vt:lpstr>
      <vt:lpstr>Make Sure To Socialize - Is helpful for the mental health of the team  - Increases the quality of life for the team - Is a health factor for mental and physical </vt:lpstr>
      <vt:lpstr>Be Careful Bringing Personal Life into The life - Demonstrates your professionalism - Keeps distractions away from the work objectives * If it is an emergency   </vt:lpstr>
      <vt:lpstr>Spend as little time as possible on your phone - Is considered rude - Is cheating the clock if it you are not working (FB, Instagram, tik-toc, etc.) - Is normally against the rules - Will drive leadership nut if    phones are being abuse</vt:lpstr>
      <vt:lpstr>Time Management: Set Yourself A Schedule - Look and see what your day is going to look like before you get started - This is necessary to reduce    unwanted surprises - You will be able to deconflict    your day and identify    potential problems  </vt:lpstr>
      <vt:lpstr>Personal Punctuality: Always Be On Time - You will less than average if    you can’t show up on time! - This should reflect on your    performance evaluation - Superstars truly understand    their need on the team and    show up on time!</vt:lpstr>
      <vt:lpstr>Be Predictable - Enables improvements - Makes team more productive - Improves team efficiency - Improves processes - Aids in team relationships - Improves patient satisfaction - Aids in culture development - Prevents guess work  - Aids in establishing expectations </vt:lpstr>
      <vt:lpstr>Learn how to prioritize - Must know what is most    important to the team  - Coordinates with    supervision on daily tasks - Most effective in time-   management skills - Is great training for future    leaders! </vt:lpstr>
      <vt:lpstr>Be Respectful - Demonstrates that you care about      those in your area of influence - Demonstrates your personal    confidence - Shows your value on    relationships - Makes you more approachable    which make you look more    professional - This is effective on all age groups</vt:lpstr>
      <vt:lpstr>Always Be Polite - Reflects your social skills -Demonstrates that you truly value what you do</vt:lpstr>
      <vt:lpstr>Your Appearance is Valuable - Your appearance is like    buying fruit and vegetables - Makes a statement about your    personal level of quality - It’s all on you, totally your control - This is how you represent and     respect the team the team - How you look represent the doctor </vt:lpstr>
      <vt:lpstr>Proper Dressing &amp; Grooming</vt:lpstr>
      <vt:lpstr>Be Productive - Forces leadership to see a    return on their investment  - Demonstrates credibility to your    teammates - What you are being paid to do - This is how you support the    mission of the practice and    your teammates - Adds to the bottom line of the    practice</vt:lpstr>
      <vt:lpstr>Follow All Work Protocols - Improves office efficiency - Eliminates doubts and    establishes team continuity  - Improves team productivity  - Reduces rework or problems    in patient care - Positive impact on the culture</vt:lpstr>
      <vt:lpstr>Be A Team Player - Understands team’s success - Makes you see outside of    your personal space - Makes you see the roles of    others on the team - Connects the entire team - Reduces waste, increases    collaboration - Forces you to become more    organized for team efficiency - Watchout for attaching yourself to cliques </vt:lpstr>
      <vt:lpstr>Always Demonstrate Excellence - Sets you apart from others - Develops efficiency on team - Enhances your reputation    amongst staff and patients - Raises your self-esteem - Enhances job satisfaction - Helps you attain personal    goals</vt:lpstr>
      <vt:lpstr>Quote: Kathryn Scott</vt:lpstr>
      <vt:lpstr>Don’t Be A Speed Bump</vt:lpstr>
      <vt:lpstr>Be Respectful To Your Co-workers - Giving respect will help you to earn   respect - Enhances the team’s job satisfaction - Demonstrates your personal passion for the job and team - Showing up on time is a sign of respect - You understand that you are being observed - Demonstrates your value of the team culture</vt:lpstr>
      <vt:lpstr>Be Respectful To Your Supervisor - Do not bark orders at the boss - You must believe the boss is  doing what is best for the team - Showing up on time is a sign of respect - You must not second guess every decision - Remember who works for who - Request time to share, don’t walk up and demand it - Learn how to disagree respectfully Request feedback on your performance if not given</vt:lpstr>
      <vt:lpstr>Request Feedback From Your Supervision </vt:lpstr>
      <vt:lpstr>Request Feedback:  Accept Constructive Criticism  - Allows you to grow - Gives specifics on what you    need to improve - Paints a picture of what is desired    and expected of you - Makes you reflect upon self-    improvement </vt:lpstr>
      <vt:lpstr>Work On Self Improvement  - Demonstrates your desire to    grow professionally  - Enhances team’s perspective    of loyalty  - Increases your knowledge - Opens the door for opportunity</vt:lpstr>
      <vt:lpstr>Be committed - Enhances team camaraderie - Means that you care  - Helps organization to meet goals - Is synonymous with character - Reflects your relationship to others  - Reflects self-esteem</vt:lpstr>
      <vt:lpstr>Be Accountable - Higher productivity - Admirable character - Goal accomplishment - Records keeping - Shows maturity - Impacts team morale - Able to explain your actions </vt:lpstr>
      <vt:lpstr>Can Follow Instructions</vt:lpstr>
      <vt:lpstr>What You Do After Work Matters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Better Than Average Employee</dc:title>
  <dc:creator>Lynn and Tracy Lawrence</dc:creator>
  <cp:lastModifiedBy>Lynn and Tracy Lawrence</cp:lastModifiedBy>
  <cp:revision>32</cp:revision>
  <dcterms:created xsi:type="dcterms:W3CDTF">2021-10-25T21:42:08Z</dcterms:created>
  <dcterms:modified xsi:type="dcterms:W3CDTF">2023-05-19T17:51:43Z</dcterms:modified>
</cp:coreProperties>
</file>